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3" r:id="rId3"/>
    <p:sldId id="262" r:id="rId4"/>
    <p:sldId id="267" r:id="rId5"/>
    <p:sldId id="259" r:id="rId6"/>
    <p:sldId id="258" r:id="rId7"/>
    <p:sldId id="260" r:id="rId8"/>
    <p:sldId id="264" r:id="rId9"/>
    <p:sldId id="266" r:id="rId10"/>
    <p:sldId id="265"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620B"/>
    <a:srgbClr val="BE8216"/>
    <a:srgbClr val="8D7D24"/>
    <a:srgbClr val="5A603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35"/>
    <p:restoredTop sz="78429" autoAdjust="0"/>
  </p:normalViewPr>
  <p:slideViewPr>
    <p:cSldViewPr snapToGrid="0" snapToObjects="1">
      <p:cViewPr varScale="1">
        <p:scale>
          <a:sx n="101" d="100"/>
          <a:sy n="101" d="100"/>
        </p:scale>
        <p:origin x="1008"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B838C2-9FF0-A946-A837-35D99702AAC2}" type="doc">
      <dgm:prSet loTypeId="urn:microsoft.com/office/officeart/2005/8/layout/vProcess5" loCatId="" qsTypeId="urn:microsoft.com/office/officeart/2005/8/quickstyle/simple1" qsCatId="simple" csTypeId="urn:microsoft.com/office/officeart/2005/8/colors/accent1_2" csCatId="accent1" phldr="1"/>
      <dgm:spPr/>
      <dgm:t>
        <a:bodyPr/>
        <a:lstStyle/>
        <a:p>
          <a:endParaRPr kumimoji="1" lang="ja-JP" altLang="en-US"/>
        </a:p>
      </dgm:t>
    </dgm:pt>
    <dgm:pt modelId="{FFF40CA9-CC70-9E4B-B566-80B13E637C31}">
      <dgm:prSet phldrT="[Text]" custT="1"/>
      <dgm:spPr/>
      <dgm:t>
        <a:bodyPr/>
        <a:lstStyle/>
        <a:p>
          <a:pPr algn="l"/>
          <a:r>
            <a:rPr kumimoji="1" lang="en-US" altLang="ja-JP" sz="2400" dirty="0"/>
            <a:t>Week 1 (lecture + in- class practice + Workbook)</a:t>
          </a:r>
        </a:p>
      </dgm:t>
    </dgm:pt>
    <dgm:pt modelId="{5AD23816-55C4-8C4A-905D-C4AFFC824B5A}" type="parTrans" cxnId="{510B1363-F334-994D-998B-9743A81536B9}">
      <dgm:prSet/>
      <dgm:spPr/>
      <dgm:t>
        <a:bodyPr/>
        <a:lstStyle/>
        <a:p>
          <a:endParaRPr kumimoji="1" lang="ja-JP" altLang="en-US"/>
        </a:p>
      </dgm:t>
    </dgm:pt>
    <dgm:pt modelId="{BD91C98D-FF00-1F4F-B128-8025D135BC40}" type="sibTrans" cxnId="{510B1363-F334-994D-998B-9743A81536B9}">
      <dgm:prSet/>
      <dgm:spPr/>
      <dgm:t>
        <a:bodyPr/>
        <a:lstStyle/>
        <a:p>
          <a:endParaRPr kumimoji="1" lang="ja-JP" altLang="en-US"/>
        </a:p>
      </dgm:t>
    </dgm:pt>
    <dgm:pt modelId="{B18AB17E-9338-DA40-A9A1-C82E2435526D}">
      <dgm:prSet phldrT="[Text]"/>
      <dgm:spPr>
        <a:solidFill>
          <a:schemeClr val="accent3">
            <a:lumMod val="75000"/>
          </a:schemeClr>
        </a:solidFill>
      </dgm:spPr>
      <dgm:t>
        <a:bodyPr/>
        <a:lstStyle/>
        <a:p>
          <a:r>
            <a:rPr kumimoji="1" lang="en-US" altLang="ja-JP" dirty="0"/>
            <a:t>Week 1 Th~Week15 (Flipped)</a:t>
          </a:r>
        </a:p>
        <a:p>
          <a:endParaRPr kumimoji="1" lang="en-US" altLang="ja-JP" dirty="0"/>
        </a:p>
        <a:p>
          <a:endParaRPr kumimoji="1" lang="ja-JP" altLang="en-US" dirty="0"/>
        </a:p>
      </dgm:t>
    </dgm:pt>
    <dgm:pt modelId="{CCF7F8CA-ABA3-F14F-A860-7AF7394D5FF5}" type="parTrans" cxnId="{CC8A8616-8B1D-9D4A-912D-3CF9AEE58F9D}">
      <dgm:prSet/>
      <dgm:spPr/>
      <dgm:t>
        <a:bodyPr/>
        <a:lstStyle/>
        <a:p>
          <a:endParaRPr kumimoji="1" lang="ja-JP" altLang="en-US"/>
        </a:p>
      </dgm:t>
    </dgm:pt>
    <dgm:pt modelId="{8A5BCDE1-8591-3E46-8195-70B338F998CF}" type="sibTrans" cxnId="{CC8A8616-8B1D-9D4A-912D-3CF9AEE58F9D}">
      <dgm:prSet/>
      <dgm:spPr/>
      <dgm:t>
        <a:bodyPr/>
        <a:lstStyle/>
        <a:p>
          <a:endParaRPr kumimoji="1" lang="ja-JP" altLang="en-US"/>
        </a:p>
      </dgm:t>
    </dgm:pt>
    <dgm:pt modelId="{3069538E-6E9A-994D-95B0-2BC42DDD77D9}" type="pres">
      <dgm:prSet presAssocID="{11B838C2-9FF0-A946-A837-35D99702AAC2}" presName="outerComposite" presStyleCnt="0">
        <dgm:presLayoutVars>
          <dgm:chMax val="5"/>
          <dgm:dir/>
          <dgm:resizeHandles val="exact"/>
        </dgm:presLayoutVars>
      </dgm:prSet>
      <dgm:spPr/>
    </dgm:pt>
    <dgm:pt modelId="{EC63D058-5D42-9948-A012-DBE03D829530}" type="pres">
      <dgm:prSet presAssocID="{11B838C2-9FF0-A946-A837-35D99702AAC2}" presName="dummyMaxCanvas" presStyleCnt="0">
        <dgm:presLayoutVars/>
      </dgm:prSet>
      <dgm:spPr/>
    </dgm:pt>
    <dgm:pt modelId="{2FBB0F01-EC89-2C43-BB4D-E99BB6D904F7}" type="pres">
      <dgm:prSet presAssocID="{11B838C2-9FF0-A946-A837-35D99702AAC2}" presName="TwoNodes_1" presStyleLbl="node1" presStyleIdx="0" presStyleCnt="2" custScaleX="100825" custScaleY="55345" custLinFactNeighborX="9974" custLinFactNeighborY="-14290">
        <dgm:presLayoutVars>
          <dgm:bulletEnabled val="1"/>
        </dgm:presLayoutVars>
      </dgm:prSet>
      <dgm:spPr/>
    </dgm:pt>
    <dgm:pt modelId="{4A427DFB-6856-FA47-B2D8-69181E915F19}" type="pres">
      <dgm:prSet presAssocID="{11B838C2-9FF0-A946-A837-35D99702AAC2}" presName="TwoNodes_2" presStyleLbl="node1" presStyleIdx="1" presStyleCnt="2" custScaleX="117647" custLinFactNeighborX="-127" custLinFactNeighborY="-53059">
        <dgm:presLayoutVars>
          <dgm:bulletEnabled val="1"/>
        </dgm:presLayoutVars>
      </dgm:prSet>
      <dgm:spPr/>
    </dgm:pt>
    <dgm:pt modelId="{B32507BC-78C0-3945-8BB1-59D4B9EEA721}" type="pres">
      <dgm:prSet presAssocID="{11B838C2-9FF0-A946-A837-35D99702AAC2}" presName="TwoConn_1-2" presStyleLbl="fgAccFollowNode1" presStyleIdx="0" presStyleCnt="1" custLinFactNeighborX="675" custLinFactNeighborY="-47234">
        <dgm:presLayoutVars>
          <dgm:bulletEnabled val="1"/>
        </dgm:presLayoutVars>
      </dgm:prSet>
      <dgm:spPr/>
    </dgm:pt>
    <dgm:pt modelId="{AC911673-4B1E-874F-869A-5FF7DBCE49E9}" type="pres">
      <dgm:prSet presAssocID="{11B838C2-9FF0-A946-A837-35D99702AAC2}" presName="TwoNodes_1_text" presStyleLbl="node1" presStyleIdx="1" presStyleCnt="2">
        <dgm:presLayoutVars>
          <dgm:bulletEnabled val="1"/>
        </dgm:presLayoutVars>
      </dgm:prSet>
      <dgm:spPr/>
    </dgm:pt>
    <dgm:pt modelId="{77A1AD8A-C3E4-8246-A8FA-157E4280C81D}" type="pres">
      <dgm:prSet presAssocID="{11B838C2-9FF0-A946-A837-35D99702AAC2}" presName="TwoNodes_2_text" presStyleLbl="node1" presStyleIdx="1" presStyleCnt="2">
        <dgm:presLayoutVars>
          <dgm:bulletEnabled val="1"/>
        </dgm:presLayoutVars>
      </dgm:prSet>
      <dgm:spPr/>
    </dgm:pt>
  </dgm:ptLst>
  <dgm:cxnLst>
    <dgm:cxn modelId="{3F4A0C0F-4BE4-ED4A-8581-70240501C7BB}" type="presOf" srcId="{B18AB17E-9338-DA40-A9A1-C82E2435526D}" destId="{4A427DFB-6856-FA47-B2D8-69181E915F19}" srcOrd="0" destOrd="0" presId="urn:microsoft.com/office/officeart/2005/8/layout/vProcess5"/>
    <dgm:cxn modelId="{CC8A8616-8B1D-9D4A-912D-3CF9AEE58F9D}" srcId="{11B838C2-9FF0-A946-A837-35D99702AAC2}" destId="{B18AB17E-9338-DA40-A9A1-C82E2435526D}" srcOrd="1" destOrd="0" parTransId="{CCF7F8CA-ABA3-F14F-A860-7AF7394D5FF5}" sibTransId="{8A5BCDE1-8591-3E46-8195-70B338F998CF}"/>
    <dgm:cxn modelId="{1983171F-748D-BF4F-BA8A-88682EA5FC8F}" type="presOf" srcId="{FFF40CA9-CC70-9E4B-B566-80B13E637C31}" destId="{AC911673-4B1E-874F-869A-5FF7DBCE49E9}" srcOrd="1" destOrd="0" presId="urn:microsoft.com/office/officeart/2005/8/layout/vProcess5"/>
    <dgm:cxn modelId="{D7835539-7D85-BC4C-B3CF-A3590F113A22}" type="presOf" srcId="{BD91C98D-FF00-1F4F-B128-8025D135BC40}" destId="{B32507BC-78C0-3945-8BB1-59D4B9EEA721}" srcOrd="0" destOrd="0" presId="urn:microsoft.com/office/officeart/2005/8/layout/vProcess5"/>
    <dgm:cxn modelId="{79B30D4B-1079-C546-8CCC-E2F8F1E497E6}" type="presOf" srcId="{B18AB17E-9338-DA40-A9A1-C82E2435526D}" destId="{77A1AD8A-C3E4-8246-A8FA-157E4280C81D}" srcOrd="1" destOrd="0" presId="urn:microsoft.com/office/officeart/2005/8/layout/vProcess5"/>
    <dgm:cxn modelId="{510B1363-F334-994D-998B-9743A81536B9}" srcId="{11B838C2-9FF0-A946-A837-35D99702AAC2}" destId="{FFF40CA9-CC70-9E4B-B566-80B13E637C31}" srcOrd="0" destOrd="0" parTransId="{5AD23816-55C4-8C4A-905D-C4AFFC824B5A}" sibTransId="{BD91C98D-FF00-1F4F-B128-8025D135BC40}"/>
    <dgm:cxn modelId="{11819B79-256A-F647-84D5-EA04EFEF279A}" type="presOf" srcId="{11B838C2-9FF0-A946-A837-35D99702AAC2}" destId="{3069538E-6E9A-994D-95B0-2BC42DDD77D9}" srcOrd="0" destOrd="0" presId="urn:microsoft.com/office/officeart/2005/8/layout/vProcess5"/>
    <dgm:cxn modelId="{510708E1-AFB7-A34C-8E5A-F86BA581FE30}" type="presOf" srcId="{FFF40CA9-CC70-9E4B-B566-80B13E637C31}" destId="{2FBB0F01-EC89-2C43-BB4D-E99BB6D904F7}" srcOrd="0" destOrd="0" presId="urn:microsoft.com/office/officeart/2005/8/layout/vProcess5"/>
    <dgm:cxn modelId="{4984B8A4-7873-204C-A588-7482B4573085}" type="presParOf" srcId="{3069538E-6E9A-994D-95B0-2BC42DDD77D9}" destId="{EC63D058-5D42-9948-A012-DBE03D829530}" srcOrd="0" destOrd="0" presId="urn:microsoft.com/office/officeart/2005/8/layout/vProcess5"/>
    <dgm:cxn modelId="{9C82374F-973D-6C4D-BC85-FF17541520D8}" type="presParOf" srcId="{3069538E-6E9A-994D-95B0-2BC42DDD77D9}" destId="{2FBB0F01-EC89-2C43-BB4D-E99BB6D904F7}" srcOrd="1" destOrd="0" presId="urn:microsoft.com/office/officeart/2005/8/layout/vProcess5"/>
    <dgm:cxn modelId="{998ABBA4-81A3-4147-9F31-EFCB44152F70}" type="presParOf" srcId="{3069538E-6E9A-994D-95B0-2BC42DDD77D9}" destId="{4A427DFB-6856-FA47-B2D8-69181E915F19}" srcOrd="2" destOrd="0" presId="urn:microsoft.com/office/officeart/2005/8/layout/vProcess5"/>
    <dgm:cxn modelId="{E14AB80F-5C6D-1046-A97B-8F971A7E80E9}" type="presParOf" srcId="{3069538E-6E9A-994D-95B0-2BC42DDD77D9}" destId="{B32507BC-78C0-3945-8BB1-59D4B9EEA721}" srcOrd="3" destOrd="0" presId="urn:microsoft.com/office/officeart/2005/8/layout/vProcess5"/>
    <dgm:cxn modelId="{25DE2C58-1D5D-8342-8232-8A5E8C774E62}" type="presParOf" srcId="{3069538E-6E9A-994D-95B0-2BC42DDD77D9}" destId="{AC911673-4B1E-874F-869A-5FF7DBCE49E9}" srcOrd="4" destOrd="0" presId="urn:microsoft.com/office/officeart/2005/8/layout/vProcess5"/>
    <dgm:cxn modelId="{A0A01173-21B4-4B43-B082-31A2B4340115}" type="presParOf" srcId="{3069538E-6E9A-994D-95B0-2BC42DDD77D9}" destId="{77A1AD8A-C3E4-8246-A8FA-157E4280C81D}"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FD0FE9-A98D-2140-944B-EFDBF7487A0C}" type="doc">
      <dgm:prSet loTypeId="urn:microsoft.com/office/officeart/2005/8/layout/process1" loCatId="" qsTypeId="urn:microsoft.com/office/officeart/2005/8/quickstyle/simple2" qsCatId="simple" csTypeId="urn:microsoft.com/office/officeart/2005/8/colors/colorful4" csCatId="colorful" phldr="1"/>
      <dgm:spPr/>
    </dgm:pt>
    <dgm:pt modelId="{B52A1961-ED2E-9141-815D-DD472BEDA40A}">
      <dgm:prSet phldrT="[Text]"/>
      <dgm:spPr>
        <a:solidFill>
          <a:srgbClr val="5A603C"/>
        </a:solidFill>
      </dgm:spPr>
      <dgm:t>
        <a:bodyPr/>
        <a:lstStyle/>
        <a:p>
          <a:r>
            <a:rPr kumimoji="1" lang="en-US" altLang="ja-JP" dirty="0"/>
            <a:t>Grammar video	</a:t>
          </a:r>
          <a:endParaRPr kumimoji="1" lang="ja-JP" altLang="en-US" dirty="0"/>
        </a:p>
      </dgm:t>
    </dgm:pt>
    <dgm:pt modelId="{69050F48-AE24-1F49-8A60-9B26E57931E4}" type="parTrans" cxnId="{B6DD5587-B881-254E-B252-49FFC33B6A19}">
      <dgm:prSet/>
      <dgm:spPr/>
      <dgm:t>
        <a:bodyPr/>
        <a:lstStyle/>
        <a:p>
          <a:endParaRPr kumimoji="1" lang="ja-JP" altLang="en-US"/>
        </a:p>
      </dgm:t>
    </dgm:pt>
    <dgm:pt modelId="{F3078DF2-0F7A-B243-81AC-D058A412EE7C}" type="sibTrans" cxnId="{B6DD5587-B881-254E-B252-49FFC33B6A19}">
      <dgm:prSet/>
      <dgm:spPr/>
      <dgm:t>
        <a:bodyPr/>
        <a:lstStyle/>
        <a:p>
          <a:endParaRPr kumimoji="1" lang="ja-JP" altLang="en-US"/>
        </a:p>
      </dgm:t>
    </dgm:pt>
    <dgm:pt modelId="{C3F03CC4-9550-024C-897C-070A64E1C626}">
      <dgm:prSet phldrT="[Text]"/>
      <dgm:spPr>
        <a:solidFill>
          <a:srgbClr val="8D7D24"/>
        </a:solidFill>
      </dgm:spPr>
      <dgm:t>
        <a:bodyPr/>
        <a:lstStyle/>
        <a:p>
          <a:r>
            <a:rPr kumimoji="1" lang="en-US" altLang="ja-JP" dirty="0"/>
            <a:t>Online quiz</a:t>
          </a:r>
          <a:endParaRPr kumimoji="1" lang="ja-JP" altLang="en-US" dirty="0"/>
        </a:p>
      </dgm:t>
    </dgm:pt>
    <dgm:pt modelId="{3DA7D6B9-9E5F-AF4E-81E2-DFCFCB35B0AE}" type="parTrans" cxnId="{8279C927-CA78-1B4C-8BE5-170206305741}">
      <dgm:prSet/>
      <dgm:spPr/>
      <dgm:t>
        <a:bodyPr/>
        <a:lstStyle/>
        <a:p>
          <a:endParaRPr kumimoji="1" lang="ja-JP" altLang="en-US"/>
        </a:p>
      </dgm:t>
    </dgm:pt>
    <dgm:pt modelId="{C6E21ED9-7008-4043-8891-C4322C274BD0}" type="sibTrans" cxnId="{8279C927-CA78-1B4C-8BE5-170206305741}">
      <dgm:prSet/>
      <dgm:spPr/>
      <dgm:t>
        <a:bodyPr/>
        <a:lstStyle/>
        <a:p>
          <a:endParaRPr kumimoji="1" lang="ja-JP" altLang="en-US"/>
        </a:p>
      </dgm:t>
    </dgm:pt>
    <dgm:pt modelId="{40554F89-5E9E-DA4F-90E6-51ED89BBFDC1}">
      <dgm:prSet phldrT="[Text]"/>
      <dgm:spPr>
        <a:solidFill>
          <a:srgbClr val="BE8216"/>
        </a:solidFill>
      </dgm:spPr>
      <dgm:t>
        <a:bodyPr/>
        <a:lstStyle/>
        <a:p>
          <a:r>
            <a:rPr kumimoji="1" lang="en-US" altLang="ja-JP" dirty="0"/>
            <a:t>In-class activities</a:t>
          </a:r>
          <a:endParaRPr kumimoji="1" lang="ja-JP" altLang="en-US" dirty="0"/>
        </a:p>
      </dgm:t>
    </dgm:pt>
    <dgm:pt modelId="{4F9F793D-B4BD-E543-916A-811095E53A89}" type="parTrans" cxnId="{F5BD673F-C14C-564D-8734-64F112A92BAE}">
      <dgm:prSet/>
      <dgm:spPr/>
      <dgm:t>
        <a:bodyPr/>
        <a:lstStyle/>
        <a:p>
          <a:endParaRPr kumimoji="1" lang="ja-JP" altLang="en-US"/>
        </a:p>
      </dgm:t>
    </dgm:pt>
    <dgm:pt modelId="{4C66AF04-0DD5-3A44-8D3F-0DA14A6E4D30}" type="sibTrans" cxnId="{F5BD673F-C14C-564D-8734-64F112A92BAE}">
      <dgm:prSet/>
      <dgm:spPr/>
      <dgm:t>
        <a:bodyPr/>
        <a:lstStyle/>
        <a:p>
          <a:endParaRPr kumimoji="1" lang="ja-JP" altLang="en-US"/>
        </a:p>
      </dgm:t>
    </dgm:pt>
    <dgm:pt modelId="{B52A84B3-3946-ED43-A8D6-C86C9EEE57E8}">
      <dgm:prSet/>
      <dgm:spPr>
        <a:solidFill>
          <a:srgbClr val="CB620B"/>
        </a:solidFill>
      </dgm:spPr>
      <dgm:t>
        <a:bodyPr/>
        <a:lstStyle/>
        <a:p>
          <a:r>
            <a:rPr kumimoji="1" lang="en-US" altLang="ja-JP" dirty="0"/>
            <a:t>Workbook</a:t>
          </a:r>
          <a:endParaRPr kumimoji="1" lang="ja-JP" altLang="en-US" dirty="0"/>
        </a:p>
      </dgm:t>
    </dgm:pt>
    <dgm:pt modelId="{A1869114-F1D4-8C42-8FB6-38EB0AA959CF}" type="parTrans" cxnId="{02D6D172-72CC-A444-A7F8-AEB70AF12709}">
      <dgm:prSet/>
      <dgm:spPr/>
      <dgm:t>
        <a:bodyPr/>
        <a:lstStyle/>
        <a:p>
          <a:endParaRPr kumimoji="1" lang="ja-JP" altLang="en-US"/>
        </a:p>
      </dgm:t>
    </dgm:pt>
    <dgm:pt modelId="{3B301FBE-8DCF-3645-8506-712AB73BCC16}" type="sibTrans" cxnId="{02D6D172-72CC-A444-A7F8-AEB70AF12709}">
      <dgm:prSet/>
      <dgm:spPr/>
      <dgm:t>
        <a:bodyPr/>
        <a:lstStyle/>
        <a:p>
          <a:endParaRPr kumimoji="1" lang="ja-JP" altLang="en-US"/>
        </a:p>
      </dgm:t>
    </dgm:pt>
    <dgm:pt modelId="{FB0F3088-2862-4642-9CBF-1D421F838CF1}" type="pres">
      <dgm:prSet presAssocID="{21FD0FE9-A98D-2140-944B-EFDBF7487A0C}" presName="Name0" presStyleCnt="0">
        <dgm:presLayoutVars>
          <dgm:dir/>
          <dgm:resizeHandles val="exact"/>
        </dgm:presLayoutVars>
      </dgm:prSet>
      <dgm:spPr/>
    </dgm:pt>
    <dgm:pt modelId="{B2C053D2-BB58-2140-B86D-70D3CD2C878B}" type="pres">
      <dgm:prSet presAssocID="{B52A1961-ED2E-9141-815D-DD472BEDA40A}" presName="node" presStyleLbl="node1" presStyleIdx="0" presStyleCnt="4">
        <dgm:presLayoutVars>
          <dgm:bulletEnabled val="1"/>
        </dgm:presLayoutVars>
      </dgm:prSet>
      <dgm:spPr/>
    </dgm:pt>
    <dgm:pt modelId="{CF465E11-9C21-E34C-841A-6CE86DE4923C}" type="pres">
      <dgm:prSet presAssocID="{F3078DF2-0F7A-B243-81AC-D058A412EE7C}" presName="sibTrans" presStyleLbl="sibTrans2D1" presStyleIdx="0" presStyleCnt="3"/>
      <dgm:spPr/>
    </dgm:pt>
    <dgm:pt modelId="{459ABF0D-5F11-6045-B926-F48FC54A0B99}" type="pres">
      <dgm:prSet presAssocID="{F3078DF2-0F7A-B243-81AC-D058A412EE7C}" presName="connectorText" presStyleLbl="sibTrans2D1" presStyleIdx="0" presStyleCnt="3"/>
      <dgm:spPr/>
    </dgm:pt>
    <dgm:pt modelId="{10323CB1-D934-7845-B5EE-C2A9E5EF5A00}" type="pres">
      <dgm:prSet presAssocID="{C3F03CC4-9550-024C-897C-070A64E1C626}" presName="node" presStyleLbl="node1" presStyleIdx="1" presStyleCnt="4">
        <dgm:presLayoutVars>
          <dgm:bulletEnabled val="1"/>
        </dgm:presLayoutVars>
      </dgm:prSet>
      <dgm:spPr/>
    </dgm:pt>
    <dgm:pt modelId="{E4CB028C-8817-7A42-8FAF-63A354364330}" type="pres">
      <dgm:prSet presAssocID="{C6E21ED9-7008-4043-8891-C4322C274BD0}" presName="sibTrans" presStyleLbl="sibTrans2D1" presStyleIdx="1" presStyleCnt="3"/>
      <dgm:spPr/>
    </dgm:pt>
    <dgm:pt modelId="{5EE6F92E-C57C-0244-881E-268C96A56FD5}" type="pres">
      <dgm:prSet presAssocID="{C6E21ED9-7008-4043-8891-C4322C274BD0}" presName="connectorText" presStyleLbl="sibTrans2D1" presStyleIdx="1" presStyleCnt="3"/>
      <dgm:spPr/>
    </dgm:pt>
    <dgm:pt modelId="{96CA39D1-4F4F-6D4E-9AE9-B6D0439AE541}" type="pres">
      <dgm:prSet presAssocID="{40554F89-5E9E-DA4F-90E6-51ED89BBFDC1}" presName="node" presStyleLbl="node1" presStyleIdx="2" presStyleCnt="4">
        <dgm:presLayoutVars>
          <dgm:bulletEnabled val="1"/>
        </dgm:presLayoutVars>
      </dgm:prSet>
      <dgm:spPr/>
    </dgm:pt>
    <dgm:pt modelId="{5AD184E9-9A2F-864C-9A3F-156A3EEE029F}" type="pres">
      <dgm:prSet presAssocID="{4C66AF04-0DD5-3A44-8D3F-0DA14A6E4D30}" presName="sibTrans" presStyleLbl="sibTrans2D1" presStyleIdx="2" presStyleCnt="3"/>
      <dgm:spPr/>
    </dgm:pt>
    <dgm:pt modelId="{CC6A9D68-998F-7744-935C-E96F8A01A246}" type="pres">
      <dgm:prSet presAssocID="{4C66AF04-0DD5-3A44-8D3F-0DA14A6E4D30}" presName="connectorText" presStyleLbl="sibTrans2D1" presStyleIdx="2" presStyleCnt="3"/>
      <dgm:spPr/>
    </dgm:pt>
    <dgm:pt modelId="{875C716F-25BF-5048-AD1F-CD77F07DB67C}" type="pres">
      <dgm:prSet presAssocID="{B52A84B3-3946-ED43-A8D6-C86C9EEE57E8}" presName="node" presStyleLbl="node1" presStyleIdx="3" presStyleCnt="4">
        <dgm:presLayoutVars>
          <dgm:bulletEnabled val="1"/>
        </dgm:presLayoutVars>
      </dgm:prSet>
      <dgm:spPr/>
    </dgm:pt>
  </dgm:ptLst>
  <dgm:cxnLst>
    <dgm:cxn modelId="{D8C29D22-20C5-414B-9B1B-AE30CA1AADE0}" type="presOf" srcId="{C6E21ED9-7008-4043-8891-C4322C274BD0}" destId="{E4CB028C-8817-7A42-8FAF-63A354364330}" srcOrd="0" destOrd="0" presId="urn:microsoft.com/office/officeart/2005/8/layout/process1"/>
    <dgm:cxn modelId="{8279C927-CA78-1B4C-8BE5-170206305741}" srcId="{21FD0FE9-A98D-2140-944B-EFDBF7487A0C}" destId="{C3F03CC4-9550-024C-897C-070A64E1C626}" srcOrd="1" destOrd="0" parTransId="{3DA7D6B9-9E5F-AF4E-81E2-DFCFCB35B0AE}" sibTransId="{C6E21ED9-7008-4043-8891-C4322C274BD0}"/>
    <dgm:cxn modelId="{948A9B29-4D8F-CD46-97C6-C3AF6F92AD00}" type="presOf" srcId="{4C66AF04-0DD5-3A44-8D3F-0DA14A6E4D30}" destId="{5AD184E9-9A2F-864C-9A3F-156A3EEE029F}" srcOrd="0" destOrd="0" presId="urn:microsoft.com/office/officeart/2005/8/layout/process1"/>
    <dgm:cxn modelId="{21DC532D-2D44-3144-B4AA-94E6BE1B1CB4}" type="presOf" srcId="{B52A1961-ED2E-9141-815D-DD472BEDA40A}" destId="{B2C053D2-BB58-2140-B86D-70D3CD2C878B}" srcOrd="0" destOrd="0" presId="urn:microsoft.com/office/officeart/2005/8/layout/process1"/>
    <dgm:cxn modelId="{F5BD673F-C14C-564D-8734-64F112A92BAE}" srcId="{21FD0FE9-A98D-2140-944B-EFDBF7487A0C}" destId="{40554F89-5E9E-DA4F-90E6-51ED89BBFDC1}" srcOrd="2" destOrd="0" parTransId="{4F9F793D-B4BD-E543-916A-811095E53A89}" sibTransId="{4C66AF04-0DD5-3A44-8D3F-0DA14A6E4D30}"/>
    <dgm:cxn modelId="{E0134D44-1D9D-A645-87BC-C23AC75159EB}" type="presOf" srcId="{B52A84B3-3946-ED43-A8D6-C86C9EEE57E8}" destId="{875C716F-25BF-5048-AD1F-CD77F07DB67C}" srcOrd="0" destOrd="0" presId="urn:microsoft.com/office/officeart/2005/8/layout/process1"/>
    <dgm:cxn modelId="{2BBEB746-4E9B-E441-AD34-3EA9FEA269FD}" type="presOf" srcId="{C6E21ED9-7008-4043-8891-C4322C274BD0}" destId="{5EE6F92E-C57C-0244-881E-268C96A56FD5}" srcOrd="1" destOrd="0" presId="urn:microsoft.com/office/officeart/2005/8/layout/process1"/>
    <dgm:cxn modelId="{42D38F6A-5F5D-8E4B-9CFC-FA379F40E614}" type="presOf" srcId="{4C66AF04-0DD5-3A44-8D3F-0DA14A6E4D30}" destId="{CC6A9D68-998F-7744-935C-E96F8A01A246}" srcOrd="1" destOrd="0" presId="urn:microsoft.com/office/officeart/2005/8/layout/process1"/>
    <dgm:cxn modelId="{02D6D172-72CC-A444-A7F8-AEB70AF12709}" srcId="{21FD0FE9-A98D-2140-944B-EFDBF7487A0C}" destId="{B52A84B3-3946-ED43-A8D6-C86C9EEE57E8}" srcOrd="3" destOrd="0" parTransId="{A1869114-F1D4-8C42-8FB6-38EB0AA959CF}" sibTransId="{3B301FBE-8DCF-3645-8506-712AB73BCC16}"/>
    <dgm:cxn modelId="{B8784C7C-7655-FC43-846C-517C7ACF9861}" type="presOf" srcId="{F3078DF2-0F7A-B243-81AC-D058A412EE7C}" destId="{CF465E11-9C21-E34C-841A-6CE86DE4923C}" srcOrd="0" destOrd="0" presId="urn:microsoft.com/office/officeart/2005/8/layout/process1"/>
    <dgm:cxn modelId="{01298586-5A30-FD40-A99B-BAA17FBB75CB}" type="presOf" srcId="{F3078DF2-0F7A-B243-81AC-D058A412EE7C}" destId="{459ABF0D-5F11-6045-B926-F48FC54A0B99}" srcOrd="1" destOrd="0" presId="urn:microsoft.com/office/officeart/2005/8/layout/process1"/>
    <dgm:cxn modelId="{B6DD5587-B881-254E-B252-49FFC33B6A19}" srcId="{21FD0FE9-A98D-2140-944B-EFDBF7487A0C}" destId="{B52A1961-ED2E-9141-815D-DD472BEDA40A}" srcOrd="0" destOrd="0" parTransId="{69050F48-AE24-1F49-8A60-9B26E57931E4}" sibTransId="{F3078DF2-0F7A-B243-81AC-D058A412EE7C}"/>
    <dgm:cxn modelId="{96ACAD9B-D696-8045-A1E4-ECC77C4C279C}" type="presOf" srcId="{C3F03CC4-9550-024C-897C-070A64E1C626}" destId="{10323CB1-D934-7845-B5EE-C2A9E5EF5A00}" srcOrd="0" destOrd="0" presId="urn:microsoft.com/office/officeart/2005/8/layout/process1"/>
    <dgm:cxn modelId="{083971A6-19A6-9347-85C7-AE9C86277CF4}" type="presOf" srcId="{40554F89-5E9E-DA4F-90E6-51ED89BBFDC1}" destId="{96CA39D1-4F4F-6D4E-9AE9-B6D0439AE541}" srcOrd="0" destOrd="0" presId="urn:microsoft.com/office/officeart/2005/8/layout/process1"/>
    <dgm:cxn modelId="{9AB221DA-3A44-FE4F-A53D-3D04358CBD79}" type="presOf" srcId="{21FD0FE9-A98D-2140-944B-EFDBF7487A0C}" destId="{FB0F3088-2862-4642-9CBF-1D421F838CF1}" srcOrd="0" destOrd="0" presId="urn:microsoft.com/office/officeart/2005/8/layout/process1"/>
    <dgm:cxn modelId="{F855A272-3B8E-5A47-9B50-43C2ADB3BB73}" type="presParOf" srcId="{FB0F3088-2862-4642-9CBF-1D421F838CF1}" destId="{B2C053D2-BB58-2140-B86D-70D3CD2C878B}" srcOrd="0" destOrd="0" presId="urn:microsoft.com/office/officeart/2005/8/layout/process1"/>
    <dgm:cxn modelId="{DF7D7526-0744-E640-8B04-177DDA1BEE2F}" type="presParOf" srcId="{FB0F3088-2862-4642-9CBF-1D421F838CF1}" destId="{CF465E11-9C21-E34C-841A-6CE86DE4923C}" srcOrd="1" destOrd="0" presId="urn:microsoft.com/office/officeart/2005/8/layout/process1"/>
    <dgm:cxn modelId="{57051451-57EB-B444-889C-630CD4230640}" type="presParOf" srcId="{CF465E11-9C21-E34C-841A-6CE86DE4923C}" destId="{459ABF0D-5F11-6045-B926-F48FC54A0B99}" srcOrd="0" destOrd="0" presId="urn:microsoft.com/office/officeart/2005/8/layout/process1"/>
    <dgm:cxn modelId="{763EC297-E602-544A-A473-DD0811EE7CC4}" type="presParOf" srcId="{FB0F3088-2862-4642-9CBF-1D421F838CF1}" destId="{10323CB1-D934-7845-B5EE-C2A9E5EF5A00}" srcOrd="2" destOrd="0" presId="urn:microsoft.com/office/officeart/2005/8/layout/process1"/>
    <dgm:cxn modelId="{8E229281-12A6-DA4E-80DA-3692DA15A56E}" type="presParOf" srcId="{FB0F3088-2862-4642-9CBF-1D421F838CF1}" destId="{E4CB028C-8817-7A42-8FAF-63A354364330}" srcOrd="3" destOrd="0" presId="urn:microsoft.com/office/officeart/2005/8/layout/process1"/>
    <dgm:cxn modelId="{CE78B160-376F-4F48-9BE0-78559D9B5983}" type="presParOf" srcId="{E4CB028C-8817-7A42-8FAF-63A354364330}" destId="{5EE6F92E-C57C-0244-881E-268C96A56FD5}" srcOrd="0" destOrd="0" presId="urn:microsoft.com/office/officeart/2005/8/layout/process1"/>
    <dgm:cxn modelId="{7F1D8BF8-9C89-2F44-A480-71C1AC199567}" type="presParOf" srcId="{FB0F3088-2862-4642-9CBF-1D421F838CF1}" destId="{96CA39D1-4F4F-6D4E-9AE9-B6D0439AE541}" srcOrd="4" destOrd="0" presId="urn:microsoft.com/office/officeart/2005/8/layout/process1"/>
    <dgm:cxn modelId="{FC9B766D-254D-1244-BEF6-9B566CE5E012}" type="presParOf" srcId="{FB0F3088-2862-4642-9CBF-1D421F838CF1}" destId="{5AD184E9-9A2F-864C-9A3F-156A3EEE029F}" srcOrd="5" destOrd="0" presId="urn:microsoft.com/office/officeart/2005/8/layout/process1"/>
    <dgm:cxn modelId="{12A922E9-4217-5B49-8C72-3375B7FA8238}" type="presParOf" srcId="{5AD184E9-9A2F-864C-9A3F-156A3EEE029F}" destId="{CC6A9D68-998F-7744-935C-E96F8A01A246}" srcOrd="0" destOrd="0" presId="urn:microsoft.com/office/officeart/2005/8/layout/process1"/>
    <dgm:cxn modelId="{0FA3E2C3-E40F-D54F-9EA6-39586A7A7934}" type="presParOf" srcId="{FB0F3088-2862-4642-9CBF-1D421F838CF1}" destId="{875C716F-25BF-5048-AD1F-CD77F07DB67C}"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BB0F01-EC89-2C43-BB4D-E99BB6D904F7}">
      <dsp:nvSpPr>
        <dsp:cNvPr id="0" name=""/>
        <dsp:cNvSpPr/>
      </dsp:nvSpPr>
      <dsp:spPr>
        <a:xfrm>
          <a:off x="365891" y="195563"/>
          <a:ext cx="6887785" cy="13466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en-US" altLang="ja-JP" sz="2400" kern="1200" dirty="0"/>
            <a:t>Week 1 (lecture + in- class practice + Workbook)</a:t>
          </a:r>
        </a:p>
      </dsp:txBody>
      <dsp:txXfrm>
        <a:off x="405332" y="235004"/>
        <a:ext cx="4417023" cy="1267737"/>
      </dsp:txXfrm>
    </dsp:sp>
    <dsp:sp modelId="{4A427DFB-6856-FA47-B2D8-69181E915F19}">
      <dsp:nvSpPr>
        <dsp:cNvPr id="0" name=""/>
        <dsp:cNvSpPr/>
      </dsp:nvSpPr>
      <dsp:spPr>
        <a:xfrm>
          <a:off x="306803" y="1682835"/>
          <a:ext cx="8036967" cy="2433136"/>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kumimoji="1" lang="en-US" altLang="ja-JP" sz="3100" kern="1200" dirty="0"/>
            <a:t>Week 1 Th~Week15 (Flipped)</a:t>
          </a:r>
        </a:p>
        <a:p>
          <a:pPr marL="0" lvl="0" indent="0" algn="l" defTabSz="1377950">
            <a:lnSpc>
              <a:spcPct val="90000"/>
            </a:lnSpc>
            <a:spcBef>
              <a:spcPct val="0"/>
            </a:spcBef>
            <a:spcAft>
              <a:spcPct val="35000"/>
            </a:spcAft>
            <a:buNone/>
          </a:pPr>
          <a:endParaRPr kumimoji="1" lang="en-US" altLang="ja-JP" sz="3100" kern="1200" dirty="0"/>
        </a:p>
        <a:p>
          <a:pPr marL="0" lvl="0" indent="0" algn="l" defTabSz="1377950">
            <a:lnSpc>
              <a:spcPct val="90000"/>
            </a:lnSpc>
            <a:spcBef>
              <a:spcPct val="0"/>
            </a:spcBef>
            <a:spcAft>
              <a:spcPct val="35000"/>
            </a:spcAft>
            <a:buNone/>
          </a:pPr>
          <a:endParaRPr kumimoji="1" lang="ja-JP" altLang="en-US" sz="3100" kern="1200" dirty="0"/>
        </a:p>
      </dsp:txBody>
      <dsp:txXfrm>
        <a:off x="378067" y="1754099"/>
        <a:ext cx="4615518" cy="2290608"/>
      </dsp:txXfrm>
    </dsp:sp>
    <dsp:sp modelId="{B32507BC-78C0-3945-8BB1-59D4B9EEA721}">
      <dsp:nvSpPr>
        <dsp:cNvPr id="0" name=""/>
        <dsp:cNvSpPr/>
      </dsp:nvSpPr>
      <dsp:spPr>
        <a:xfrm>
          <a:off x="4973266" y="1165691"/>
          <a:ext cx="1581539" cy="158153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kumimoji="1" lang="ja-JP" altLang="en-US" sz="3600" kern="1200"/>
        </a:p>
      </dsp:txBody>
      <dsp:txXfrm>
        <a:off x="5329112" y="1165691"/>
        <a:ext cx="869847" cy="1190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053D2-BB58-2140-B86D-70D3CD2C878B}">
      <dsp:nvSpPr>
        <dsp:cNvPr id="0" name=""/>
        <dsp:cNvSpPr/>
      </dsp:nvSpPr>
      <dsp:spPr>
        <a:xfrm>
          <a:off x="3041" y="357742"/>
          <a:ext cx="1329887" cy="797932"/>
        </a:xfrm>
        <a:prstGeom prst="roundRect">
          <a:avLst>
            <a:gd name="adj" fmla="val 10000"/>
          </a:avLst>
        </a:prstGeom>
        <a:solidFill>
          <a:srgbClr val="5A603C"/>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Grammar video	</a:t>
          </a:r>
          <a:endParaRPr kumimoji="1" lang="ja-JP" altLang="en-US" sz="1800" kern="1200" dirty="0"/>
        </a:p>
      </dsp:txBody>
      <dsp:txXfrm>
        <a:off x="26412" y="381113"/>
        <a:ext cx="1283145" cy="751190"/>
      </dsp:txXfrm>
    </dsp:sp>
    <dsp:sp modelId="{CF465E11-9C21-E34C-841A-6CE86DE4923C}">
      <dsp:nvSpPr>
        <dsp:cNvPr id="0" name=""/>
        <dsp:cNvSpPr/>
      </dsp:nvSpPr>
      <dsp:spPr>
        <a:xfrm>
          <a:off x="1465918" y="591802"/>
          <a:ext cx="281936" cy="32981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1465918" y="657764"/>
        <a:ext cx="197355" cy="197888"/>
      </dsp:txXfrm>
    </dsp:sp>
    <dsp:sp modelId="{10323CB1-D934-7845-B5EE-C2A9E5EF5A00}">
      <dsp:nvSpPr>
        <dsp:cNvPr id="0" name=""/>
        <dsp:cNvSpPr/>
      </dsp:nvSpPr>
      <dsp:spPr>
        <a:xfrm>
          <a:off x="1864884" y="357742"/>
          <a:ext cx="1329887" cy="797932"/>
        </a:xfrm>
        <a:prstGeom prst="roundRect">
          <a:avLst>
            <a:gd name="adj" fmla="val 10000"/>
          </a:avLst>
        </a:prstGeom>
        <a:solidFill>
          <a:srgbClr val="8D7D24"/>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Online quiz</a:t>
          </a:r>
          <a:endParaRPr kumimoji="1" lang="ja-JP" altLang="en-US" sz="1800" kern="1200" dirty="0"/>
        </a:p>
      </dsp:txBody>
      <dsp:txXfrm>
        <a:off x="1888255" y="381113"/>
        <a:ext cx="1283145" cy="751190"/>
      </dsp:txXfrm>
    </dsp:sp>
    <dsp:sp modelId="{E4CB028C-8817-7A42-8FAF-63A354364330}">
      <dsp:nvSpPr>
        <dsp:cNvPr id="0" name=""/>
        <dsp:cNvSpPr/>
      </dsp:nvSpPr>
      <dsp:spPr>
        <a:xfrm>
          <a:off x="3327761" y="591802"/>
          <a:ext cx="281936" cy="329812"/>
        </a:xfrm>
        <a:prstGeom prst="rightArrow">
          <a:avLst>
            <a:gd name="adj1" fmla="val 60000"/>
            <a:gd name="adj2" fmla="val 50000"/>
          </a:avLst>
        </a:prstGeom>
        <a:solidFill>
          <a:schemeClr val="accent4">
            <a:hueOff val="-854369"/>
            <a:satOff val="36567"/>
            <a:lumOff val="2156"/>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3327761" y="657764"/>
        <a:ext cx="197355" cy="197888"/>
      </dsp:txXfrm>
    </dsp:sp>
    <dsp:sp modelId="{96CA39D1-4F4F-6D4E-9AE9-B6D0439AE541}">
      <dsp:nvSpPr>
        <dsp:cNvPr id="0" name=""/>
        <dsp:cNvSpPr/>
      </dsp:nvSpPr>
      <dsp:spPr>
        <a:xfrm>
          <a:off x="3726727" y="357742"/>
          <a:ext cx="1329887" cy="797932"/>
        </a:xfrm>
        <a:prstGeom prst="roundRect">
          <a:avLst>
            <a:gd name="adj" fmla="val 10000"/>
          </a:avLst>
        </a:prstGeom>
        <a:solidFill>
          <a:srgbClr val="BE8216"/>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In-class activities</a:t>
          </a:r>
          <a:endParaRPr kumimoji="1" lang="ja-JP" altLang="en-US" sz="1800" kern="1200" dirty="0"/>
        </a:p>
      </dsp:txBody>
      <dsp:txXfrm>
        <a:off x="3750098" y="381113"/>
        <a:ext cx="1283145" cy="751190"/>
      </dsp:txXfrm>
    </dsp:sp>
    <dsp:sp modelId="{5AD184E9-9A2F-864C-9A3F-156A3EEE029F}">
      <dsp:nvSpPr>
        <dsp:cNvPr id="0" name=""/>
        <dsp:cNvSpPr/>
      </dsp:nvSpPr>
      <dsp:spPr>
        <a:xfrm>
          <a:off x="5189604" y="591802"/>
          <a:ext cx="281936" cy="329812"/>
        </a:xfrm>
        <a:prstGeom prst="rightArrow">
          <a:avLst>
            <a:gd name="adj1" fmla="val 60000"/>
            <a:gd name="adj2" fmla="val 50000"/>
          </a:avLst>
        </a:prstGeom>
        <a:solidFill>
          <a:schemeClr val="accent4">
            <a:hueOff val="-1708738"/>
            <a:satOff val="73133"/>
            <a:lumOff val="4313"/>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p>
      </dsp:txBody>
      <dsp:txXfrm>
        <a:off x="5189604" y="657764"/>
        <a:ext cx="197355" cy="197888"/>
      </dsp:txXfrm>
    </dsp:sp>
    <dsp:sp modelId="{875C716F-25BF-5048-AD1F-CD77F07DB67C}">
      <dsp:nvSpPr>
        <dsp:cNvPr id="0" name=""/>
        <dsp:cNvSpPr/>
      </dsp:nvSpPr>
      <dsp:spPr>
        <a:xfrm>
          <a:off x="5588570" y="357742"/>
          <a:ext cx="1329887" cy="797932"/>
        </a:xfrm>
        <a:prstGeom prst="roundRect">
          <a:avLst>
            <a:gd name="adj" fmla="val 10000"/>
          </a:avLst>
        </a:prstGeom>
        <a:solidFill>
          <a:srgbClr val="CB620B"/>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Workbook</a:t>
          </a:r>
          <a:endParaRPr kumimoji="1" lang="ja-JP" altLang="en-US" sz="1800" kern="1200" dirty="0"/>
        </a:p>
      </dsp:txBody>
      <dsp:txXfrm>
        <a:off x="5611941" y="381113"/>
        <a:ext cx="1283145" cy="75119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5ECC40-8106-B44C-BEF8-AF118B5B4653}" type="datetimeFigureOut">
              <a:rPr kumimoji="1" lang="ja-JP" altLang="en-US" smtClean="0"/>
              <a:t>2018/8/8</a:t>
            </a:fld>
            <a:endParaRPr kumimoji="1" lang="ja-JP"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3C2D05-49C8-4947-8FA9-C7AF979EE2E8}" type="slidenum">
              <a:rPr kumimoji="1" lang="ja-JP" altLang="en-US" smtClean="0"/>
              <a:t>‹#›</a:t>
            </a:fld>
            <a:endParaRPr kumimoji="1" lang="ja-JP" altLang="en-US"/>
          </a:p>
        </p:txBody>
      </p:sp>
    </p:spTree>
    <p:extLst>
      <p:ext uri="{BB962C8B-B14F-4D97-AF65-F5344CB8AC3E}">
        <p14:creationId xmlns:p14="http://schemas.microsoft.com/office/powerpoint/2010/main" val="1252337953"/>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学生がよく言う日本語を勉強する理由のリスト</a:t>
            </a:r>
            <a:endParaRPr lang="en-US"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2</a:t>
            </a:fld>
            <a:endParaRPr kumimoji="1" lang="ja-JP" altLang="en-US"/>
          </a:p>
        </p:txBody>
      </p:sp>
    </p:spTree>
    <p:extLst>
      <p:ext uri="{BB962C8B-B14F-4D97-AF65-F5344CB8AC3E}">
        <p14:creationId xmlns:p14="http://schemas.microsoft.com/office/powerpoint/2010/main" val="12297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ja-JP" altLang="en-US"/>
              <a:t>日本語ができる」ということは、これらのスキルが全て身につくということ。学生の動機が「アニメの日本語がわかるようになりたい」だったとしても、全部のスキルを練習しなければなりません！</a:t>
            </a:r>
            <a:endParaRPr lang="en-US"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3</a:t>
            </a:fld>
            <a:endParaRPr kumimoji="1" lang="ja-JP" altLang="en-US"/>
          </a:p>
        </p:txBody>
      </p:sp>
    </p:spTree>
    <p:extLst>
      <p:ext uri="{BB962C8B-B14F-4D97-AF65-F5344CB8AC3E}">
        <p14:creationId xmlns:p14="http://schemas.microsoft.com/office/powerpoint/2010/main" val="4001449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学生に説明：</a:t>
            </a:r>
            <a:r>
              <a:rPr lang="en-US" altLang="ja-JP" dirty="0"/>
              <a:t>Especially, </a:t>
            </a:r>
            <a:r>
              <a:rPr lang="en-US" dirty="0"/>
              <a:t>Interpersonal communication skills cannot be practiced alone and most students do not have the opportunity to practice it outside of class. This means we need to maximize our in-class practice time. </a:t>
            </a:r>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4</a:t>
            </a:fld>
            <a:endParaRPr kumimoji="1" lang="ja-JP" altLang="en-US"/>
          </a:p>
        </p:txBody>
      </p:sp>
    </p:spTree>
    <p:extLst>
      <p:ext uri="{BB962C8B-B14F-4D97-AF65-F5344CB8AC3E}">
        <p14:creationId xmlns:p14="http://schemas.microsoft.com/office/powerpoint/2010/main" val="3607669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学生に説明：今までの先生の話を聞くスタイルのクラスに慣れているかもしれないが、</a:t>
            </a:r>
            <a:r>
              <a:rPr lang="en-US" altLang="ja-JP" dirty="0"/>
              <a:t>21st century</a:t>
            </a:r>
            <a:r>
              <a:rPr lang="ja-JP" altLang="en-US"/>
              <a:t>の若者がこの先必要なスキルを身につけるために、教室での学生と教師の役割は変化してきている。この日本語のクラスでも学習者として教室内で上の役割を果たすことを心にとめること。</a:t>
            </a:r>
            <a:endParaRPr lang="en-US" altLang="ja-JP"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5</a:t>
            </a:fld>
            <a:endParaRPr kumimoji="1" lang="ja-JP" altLang="en-US"/>
          </a:p>
        </p:txBody>
      </p:sp>
    </p:spTree>
    <p:extLst>
      <p:ext uri="{BB962C8B-B14F-4D97-AF65-F5344CB8AC3E}">
        <p14:creationId xmlns:p14="http://schemas.microsoft.com/office/powerpoint/2010/main" val="1387440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学生に反転授業の進み方について説明。反転授業が学生の授業内での活動・練習時間を最大化＆効率的にするためにとても効果的であることを強調。クラス活動を実のあるものにするため（自分のためにも、クラスメートのためにも）には、授業前に講義ビデオを見てクイズを受けてくることがとても重要であることを強調。</a:t>
            </a:r>
            <a:endParaRPr lang="en-US"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6</a:t>
            </a:fld>
            <a:endParaRPr kumimoji="1" lang="ja-JP" altLang="en-US"/>
          </a:p>
        </p:txBody>
      </p:sp>
    </p:spTree>
    <p:extLst>
      <p:ext uri="{BB962C8B-B14F-4D97-AF65-F5344CB8AC3E}">
        <p14:creationId xmlns:p14="http://schemas.microsoft.com/office/powerpoint/2010/main" val="736406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学期の流れの例。第一週はあいさつとひらがな中心。ビデオは一週目後半または二週目から。</a:t>
            </a:r>
            <a:endParaRPr lang="en-US"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7</a:t>
            </a:fld>
            <a:endParaRPr kumimoji="1" lang="ja-JP" altLang="en-US"/>
          </a:p>
        </p:txBody>
      </p:sp>
    </p:spTree>
    <p:extLst>
      <p:ext uri="{BB962C8B-B14F-4D97-AF65-F5344CB8AC3E}">
        <p14:creationId xmlns:p14="http://schemas.microsoft.com/office/powerpoint/2010/main" val="3339107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ja-JP" altLang="en-US" sz="1200" kern="1200">
                <a:solidFill>
                  <a:schemeClr val="tx1"/>
                </a:solidFill>
                <a:latin typeface="+mn-lt"/>
                <a:ea typeface="+mn-ea"/>
                <a:cs typeface="+mn-cs"/>
              </a:rPr>
              <a:t>学生にどれだけ練習時間が必要かを自覚させる</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en-US" altLang="ja-JP" sz="1200" kern="1200" dirty="0">
                <a:solidFill>
                  <a:schemeClr val="tx1"/>
                </a:solidFill>
                <a:latin typeface="+mn-lt"/>
                <a:ea typeface="+mn-ea"/>
                <a:cs typeface="+mn-cs"/>
              </a:rPr>
              <a:t>Group IV Languages:</a:t>
            </a:r>
            <a:r>
              <a:rPr kumimoji="1" lang="en-US" altLang="ja-JP" sz="1200" kern="1200" baseline="0" dirty="0">
                <a:solidFill>
                  <a:schemeClr val="tx1"/>
                </a:solidFill>
                <a:latin typeface="+mn-lt"/>
                <a:ea typeface="+mn-ea"/>
                <a:cs typeface="+mn-cs"/>
              </a:rPr>
              <a:t> </a:t>
            </a:r>
            <a:r>
              <a:rPr kumimoji="1" lang="en-US" altLang="ja-JP" sz="1200" kern="1200" dirty="0">
                <a:solidFill>
                  <a:schemeClr val="tx1"/>
                </a:solidFill>
                <a:latin typeface="+mn-lt"/>
                <a:ea typeface="+mn-ea"/>
                <a:cs typeface="+mn-cs"/>
              </a:rPr>
              <a:t>Including </a:t>
            </a:r>
            <a:r>
              <a:rPr kumimoji="1" lang="en-US" altLang="ja-JP" sz="1200" i="1" kern="1200" dirty="0">
                <a:solidFill>
                  <a:schemeClr val="tx1"/>
                </a:solidFill>
                <a:latin typeface="+mn-lt"/>
                <a:ea typeface="+mn-ea"/>
                <a:cs typeface="+mn-cs"/>
              </a:rPr>
              <a:t>Arabic, Chinese, Japanese, Korean…</a:t>
            </a:r>
          </a:p>
          <a:p>
            <a:endParaRPr kumimoji="1" lang="en-US" altLang="ja-JP" sz="1200" i="0" kern="1200" dirty="0">
              <a:solidFill>
                <a:schemeClr val="tx1"/>
              </a:solidFill>
              <a:latin typeface="+mn-lt"/>
              <a:ea typeface="+mn-ea"/>
              <a:cs typeface="+mn-cs"/>
            </a:endParaRPr>
          </a:p>
          <a:p>
            <a:r>
              <a:rPr kumimoji="1" lang="en-US" altLang="ja-JP" sz="1200" b="1" i="0" kern="1200" dirty="0">
                <a:solidFill>
                  <a:schemeClr val="tx1"/>
                </a:solidFill>
                <a:latin typeface="+mn-lt"/>
                <a:ea typeface="+mn-ea"/>
                <a:cs typeface="+mn-cs"/>
              </a:rPr>
              <a:t>Length of Training</a:t>
            </a:r>
            <a:r>
              <a:rPr kumimoji="1" lang="en-US" altLang="ja-JP" sz="1200" b="0" i="0" kern="1200" dirty="0">
                <a:solidFill>
                  <a:schemeClr val="tx1"/>
                </a:solidFill>
                <a:latin typeface="+mn-lt"/>
                <a:ea typeface="+mn-ea"/>
                <a:cs typeface="+mn-cs"/>
              </a:rPr>
              <a:t>			</a:t>
            </a:r>
            <a:r>
              <a:rPr kumimoji="1" lang="en-US" altLang="ja-JP" sz="1200" b="1" i="0" kern="1200" dirty="0">
                <a:solidFill>
                  <a:schemeClr val="tx1"/>
                </a:solidFill>
                <a:latin typeface="+mn-lt"/>
                <a:ea typeface="+mn-ea"/>
                <a:cs typeface="+mn-cs"/>
              </a:rPr>
              <a:t>Minimal Aptitude</a:t>
            </a:r>
            <a:r>
              <a:rPr kumimoji="1" lang="en-US" altLang="ja-JP" sz="1200" b="0" i="0" kern="1200" dirty="0">
                <a:solidFill>
                  <a:schemeClr val="tx1"/>
                </a:solidFill>
                <a:latin typeface="+mn-lt"/>
                <a:ea typeface="+mn-ea"/>
                <a:cs typeface="+mn-cs"/>
              </a:rPr>
              <a:t>		</a:t>
            </a:r>
            <a:r>
              <a:rPr kumimoji="1" lang="en-US" altLang="ja-JP" sz="1200" b="1" i="0" kern="1200" dirty="0">
                <a:solidFill>
                  <a:schemeClr val="tx1"/>
                </a:solidFill>
                <a:latin typeface="+mn-lt"/>
                <a:ea typeface="+mn-ea"/>
                <a:cs typeface="+mn-cs"/>
              </a:rPr>
              <a:t>Average Aptitude</a:t>
            </a:r>
            <a:r>
              <a:rPr kumimoji="1" lang="en-US" altLang="ja-JP" sz="1200" b="0" i="0" kern="1200" dirty="0">
                <a:solidFill>
                  <a:schemeClr val="tx1"/>
                </a:solidFill>
                <a:latin typeface="+mn-lt"/>
                <a:ea typeface="+mn-ea"/>
                <a:cs typeface="+mn-cs"/>
              </a:rPr>
              <a:t>		</a:t>
            </a:r>
            <a:r>
              <a:rPr kumimoji="1" lang="en-US" altLang="ja-JP" sz="1200" b="1" i="0" kern="1200" dirty="0">
                <a:solidFill>
                  <a:schemeClr val="tx1"/>
                </a:solidFill>
                <a:latin typeface="+mn-lt"/>
                <a:ea typeface="+mn-ea"/>
                <a:cs typeface="+mn-cs"/>
              </a:rPr>
              <a:t>Superior Aptitude</a:t>
            </a:r>
            <a:r>
              <a:rPr kumimoji="1" lang="en-US" altLang="ja-JP" sz="1200" b="0" i="0" kern="1200" dirty="0">
                <a:solidFill>
                  <a:schemeClr val="tx1"/>
                </a:solidFill>
                <a:latin typeface="+mn-lt"/>
                <a:ea typeface="+mn-ea"/>
                <a:cs typeface="+mn-cs"/>
              </a:rPr>
              <a:t>	</a:t>
            </a:r>
          </a:p>
          <a:p>
            <a:r>
              <a:rPr kumimoji="1" lang="en-US" altLang="ja-JP" sz="1200" b="0" i="0" kern="1200" dirty="0">
                <a:solidFill>
                  <a:schemeClr val="tx1"/>
                </a:solidFill>
                <a:latin typeface="+mn-lt"/>
                <a:ea typeface="+mn-ea"/>
                <a:cs typeface="+mn-cs"/>
              </a:rPr>
              <a:t>16 weeks (480 hours)			Novice High			Intermediate Low		Intermediate Low/Mid	</a:t>
            </a:r>
          </a:p>
          <a:p>
            <a:r>
              <a:rPr kumimoji="1" lang="en-US" altLang="ja-JP" sz="1200" b="0" i="0" kern="1200" dirty="0">
                <a:solidFill>
                  <a:schemeClr val="tx1"/>
                </a:solidFill>
                <a:latin typeface="+mn-lt"/>
                <a:ea typeface="+mn-ea"/>
                <a:cs typeface="+mn-cs"/>
              </a:rPr>
              <a:t>24 weeks (720 hours)			Intermediate Low/Mid	Intermediate Mid/High	Intermediate High	</a:t>
            </a:r>
          </a:p>
          <a:p>
            <a:r>
              <a:rPr kumimoji="1" lang="en-US" altLang="ja-JP" sz="1200" b="0" i="0" kern="1200" dirty="0">
                <a:solidFill>
                  <a:schemeClr val="tx1"/>
                </a:solidFill>
                <a:latin typeface="+mn-lt"/>
                <a:ea typeface="+mn-ea"/>
                <a:cs typeface="+mn-cs"/>
              </a:rPr>
              <a:t>44 weeks(1320 hours)			Intermediate High		Advanced Low		Advanced Mid/High	</a:t>
            </a:r>
          </a:p>
          <a:p>
            <a:r>
              <a:rPr kumimoji="1" lang="en-US" altLang="ja-JP" sz="1200" b="0" i="0" kern="1200" dirty="0">
                <a:solidFill>
                  <a:schemeClr val="tx1"/>
                </a:solidFill>
                <a:latin typeface="+mn-lt"/>
                <a:ea typeface="+mn-ea"/>
                <a:cs typeface="+mn-cs"/>
              </a:rPr>
              <a:t>80-92 weeks (2400-2760 hours)	Advanced High		Superior			Superior	</a:t>
            </a:r>
          </a:p>
          <a:p>
            <a:endParaRPr kumimoji="1" lang="en-US" altLang="ja-JP" dirty="0"/>
          </a:p>
          <a:p>
            <a:endParaRPr kumimoji="1" lang="en-US" altLang="ja-JP" dirty="0"/>
          </a:p>
          <a:p>
            <a:r>
              <a:rPr kumimoji="1" lang="en-US" altLang="ja-JP" dirty="0"/>
              <a:t>At UNR… </a:t>
            </a:r>
          </a:p>
          <a:p>
            <a:r>
              <a:rPr kumimoji="1" lang="en-US" altLang="ja-JP" dirty="0"/>
              <a:t>50min x 4 x 15 weeks = 3000 min = 50 hours only!!  We need to practice as much as possible in class, and you should try spending as much time practicing outside, too!! </a:t>
            </a:r>
            <a:endParaRPr kumimoji="1" lang="ja-JP" altLang="en-US"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10</a:t>
            </a:fld>
            <a:endParaRPr kumimoji="1" lang="ja-JP" altLang="en-US"/>
          </a:p>
        </p:txBody>
      </p:sp>
    </p:spTree>
    <p:extLst>
      <p:ext uri="{BB962C8B-B14F-4D97-AF65-F5344CB8AC3E}">
        <p14:creationId xmlns:p14="http://schemas.microsoft.com/office/powerpoint/2010/main" val="714894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授業の流れの例</a:t>
            </a:r>
            <a:endParaRPr lang="en-US" dirty="0"/>
          </a:p>
        </p:txBody>
      </p:sp>
      <p:sp>
        <p:nvSpPr>
          <p:cNvPr id="4" name="Slide Number Placeholder 3"/>
          <p:cNvSpPr>
            <a:spLocks noGrp="1"/>
          </p:cNvSpPr>
          <p:nvPr>
            <p:ph type="sldNum" sz="quarter" idx="10"/>
          </p:nvPr>
        </p:nvSpPr>
        <p:spPr/>
        <p:txBody>
          <a:bodyPr/>
          <a:lstStyle/>
          <a:p>
            <a:fld id="{E03C2D05-49C8-4947-8FA9-C7AF979EE2E8}" type="slidenum">
              <a:rPr kumimoji="1" lang="ja-JP" altLang="en-US" smtClean="0"/>
              <a:t>11</a:t>
            </a:fld>
            <a:endParaRPr kumimoji="1" lang="ja-JP" altLang="en-US"/>
          </a:p>
        </p:txBody>
      </p:sp>
    </p:spTree>
    <p:extLst>
      <p:ext uri="{BB962C8B-B14F-4D97-AF65-F5344CB8AC3E}">
        <p14:creationId xmlns:p14="http://schemas.microsoft.com/office/powerpoint/2010/main" val="4282436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ltLang="ja-JP"/>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ja-JP"/>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ltLang="ja-JP"/>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ltLang="ja-JP"/>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8/8/18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8/8/18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ltLang="ja-JP"/>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ltLang="ja-JP"/>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ltLang="ja-JP"/>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ltLang="ja-JP"/>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altLang="ja-JP"/>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altLang="ja-JP"/>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ltLang="ja-JP"/>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altLang="ja-JP"/>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altLang="ja-JP"/>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altLang="ja-JP"/>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ltLang="ja-JP"/>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altLang="ja-JP"/>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altLang="ja-JP"/>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ltLang="ja-JP"/>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ltLang="ja-JP"/>
              <a:t>Click to edit Master title style</a:t>
            </a:r>
            <a:endParaRPr/>
          </a:p>
        </p:txBody>
      </p:sp>
      <p:sp>
        <p:nvSpPr>
          <p:cNvPr id="3" name="Content Placeholder 2"/>
          <p:cNvSpPr>
            <a:spLocks noGrp="1"/>
          </p:cNvSpPr>
          <p:nvPr>
            <p:ph idx="1"/>
          </p:nvPr>
        </p:nvSpPr>
        <p:spPr/>
        <p:txBody>
          <a:bodyPr/>
          <a:lstStyle>
            <a:lvl5pPr>
              <a:defRPr/>
            </a:lvl5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ltLang="ja-JP"/>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altLang="ja-JP"/>
              <a:t>Click to edit Master title style</a:t>
            </a:r>
            <a:endParaRPr/>
          </a:p>
        </p:txBody>
      </p:sp>
      <p:sp>
        <p:nvSpPr>
          <p:cNvPr id="3" name="Content Placeholder 2"/>
          <p:cNvSpPr>
            <a:spLocks noGrp="1"/>
          </p:cNvSpPr>
          <p:nvPr>
            <p:ph idx="1"/>
          </p:nvPr>
        </p:nvSpPr>
        <p:spPr/>
        <p:txBody>
          <a:bodyPr/>
          <a:lstStyle>
            <a:lvl5pPr>
              <a:defRPr/>
            </a:lvl5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ltLang="ja-JP"/>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ja-JP"/>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altLang="ja-JP"/>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altLang="ja-JP"/>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ltLang="ja-JP"/>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ltLang="ja-JP"/>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ja-JP"/>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8/8/18</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ltLang="ja-JP"/>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ltLang="ja-JP"/>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8/8/18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ltLang="ja-JP"/>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ltLang="ja-JP"/>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8/8/18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ltLang="ja-JP"/>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8/8/18</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kumimoji="1"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kumimoji="1"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kumimoji="1"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kumimoji="1"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kumimoji="1"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kumimoji="1"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kumimoji="1"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kumimoji="1"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kumimoji="1"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kumimoji="1"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3161" y="4624668"/>
            <a:ext cx="5576039" cy="933450"/>
          </a:xfrm>
        </p:spPr>
        <p:txBody>
          <a:bodyPr>
            <a:noAutofit/>
          </a:bodyPr>
          <a:lstStyle/>
          <a:p>
            <a:r>
              <a:rPr kumimoji="1" lang="en-US" altLang="ja-JP" sz="5400" dirty="0"/>
              <a:t>Japanese 111 </a:t>
            </a:r>
            <a:endParaRPr kumimoji="1" lang="ja-JP" altLang="en-US" sz="5400" dirty="0"/>
          </a:p>
        </p:txBody>
      </p:sp>
      <p:sp>
        <p:nvSpPr>
          <p:cNvPr id="3" name="Subtitle 2"/>
          <p:cNvSpPr>
            <a:spLocks noGrp="1"/>
          </p:cNvSpPr>
          <p:nvPr>
            <p:ph type="subTitle" idx="1"/>
          </p:nvPr>
        </p:nvSpPr>
        <p:spPr/>
        <p:txBody>
          <a:bodyPr>
            <a:normAutofit/>
          </a:bodyPr>
          <a:lstStyle/>
          <a:p>
            <a:r>
              <a:rPr kumimoji="1" lang="en-US" altLang="ja-JP" sz="3200" dirty="0"/>
              <a:t>Instructor name</a:t>
            </a:r>
            <a:endParaRPr kumimoji="1" lang="ja-JP" altLang="en-US" sz="3200" dirty="0"/>
          </a:p>
        </p:txBody>
      </p:sp>
    </p:spTree>
    <p:extLst>
      <p:ext uri="{BB962C8B-B14F-4D97-AF65-F5344CB8AC3E}">
        <p14:creationId xmlns:p14="http://schemas.microsoft.com/office/powerpoint/2010/main" val="3787218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01.png" descr="ACTFL Global Can-Do Benchmarks.png"/>
          <p:cNvPicPr/>
          <p:nvPr/>
        </p:nvPicPr>
        <p:blipFill>
          <a:blip r:embed="rId3"/>
          <a:srcRect/>
          <a:stretch>
            <a:fillRect/>
          </a:stretch>
        </p:blipFill>
        <p:spPr>
          <a:xfrm>
            <a:off x="0" y="98446"/>
            <a:ext cx="4698453" cy="6543826"/>
          </a:xfrm>
          <a:prstGeom prst="rect">
            <a:avLst/>
          </a:prstGeom>
          <a:ln/>
        </p:spPr>
      </p:pic>
      <p:pic>
        <p:nvPicPr>
          <p:cNvPr id="3" name="image03.png" descr="ACTFL Global Can-Do Benchmarks 2.png"/>
          <p:cNvPicPr/>
          <p:nvPr/>
        </p:nvPicPr>
        <p:blipFill>
          <a:blip r:embed="rId4"/>
          <a:srcRect/>
          <a:stretch>
            <a:fillRect/>
          </a:stretch>
        </p:blipFill>
        <p:spPr>
          <a:xfrm>
            <a:off x="4617534" y="575378"/>
            <a:ext cx="3672369" cy="6066894"/>
          </a:xfrm>
          <a:prstGeom prst="rect">
            <a:avLst/>
          </a:prstGeom>
          <a:ln/>
        </p:spPr>
      </p:pic>
    </p:spTree>
    <p:extLst>
      <p:ext uri="{BB962C8B-B14F-4D97-AF65-F5344CB8AC3E}">
        <p14:creationId xmlns:p14="http://schemas.microsoft.com/office/powerpoint/2010/main" val="3355139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Flow of a class (50min)</a:t>
            </a:r>
            <a:endParaRPr kumimoji="1" lang="ja-JP" altLang="en-US" dirty="0"/>
          </a:p>
        </p:txBody>
      </p:sp>
      <p:sp>
        <p:nvSpPr>
          <p:cNvPr id="3" name="Content Placeholder 2"/>
          <p:cNvSpPr>
            <a:spLocks noGrp="1"/>
          </p:cNvSpPr>
          <p:nvPr>
            <p:ph idx="1"/>
          </p:nvPr>
        </p:nvSpPr>
        <p:spPr>
          <a:xfrm>
            <a:off x="498474" y="1981200"/>
            <a:ext cx="8287444" cy="4724400"/>
          </a:xfrm>
        </p:spPr>
        <p:txBody>
          <a:bodyPr>
            <a:normAutofit/>
          </a:bodyPr>
          <a:lstStyle/>
          <a:p>
            <a:r>
              <a:rPr lang="en-US" altLang="ja-JP" sz="2800"/>
              <a:t>(5-10 </a:t>
            </a:r>
            <a:r>
              <a:rPr lang="en-US" altLang="ja-JP" sz="2800" dirty="0"/>
              <a:t>min) English: English Q&amp;A time/Vocab/Kanji</a:t>
            </a:r>
          </a:p>
          <a:p>
            <a:pPr marL="0" indent="0">
              <a:buNone/>
            </a:pPr>
            <a:r>
              <a:rPr lang="en-US" altLang="ja-JP" sz="2800" dirty="0"/>
              <a:t>	NOT a re-teaching of the video lecture</a:t>
            </a:r>
          </a:p>
          <a:p>
            <a:r>
              <a:rPr lang="en-US" altLang="ja-JP" sz="2800" dirty="0"/>
              <a:t>(30-35 min) Japanese: Grammar activities </a:t>
            </a:r>
          </a:p>
          <a:p>
            <a:r>
              <a:rPr lang="en-US" altLang="ja-JP" sz="2800" dirty="0"/>
              <a:t>(5-10min) Workbook activities</a:t>
            </a:r>
          </a:p>
        </p:txBody>
      </p:sp>
    </p:spTree>
    <p:extLst>
      <p:ext uri="{BB962C8B-B14F-4D97-AF65-F5344CB8AC3E}">
        <p14:creationId xmlns:p14="http://schemas.microsoft.com/office/powerpoint/2010/main" val="372907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Why ar</a:t>
            </a:r>
            <a:r>
              <a:rPr lang="en-US" altLang="ja-JP" dirty="0"/>
              <a:t>e you learning Japanese at XXX? </a:t>
            </a:r>
            <a:endParaRPr kumimoji="1" lang="ja-JP" altLang="en-US" dirty="0"/>
          </a:p>
        </p:txBody>
      </p:sp>
      <p:sp>
        <p:nvSpPr>
          <p:cNvPr id="3" name="Content Placeholder 2"/>
          <p:cNvSpPr>
            <a:spLocks noGrp="1"/>
          </p:cNvSpPr>
          <p:nvPr>
            <p:ph idx="1"/>
          </p:nvPr>
        </p:nvSpPr>
        <p:spPr>
          <a:xfrm>
            <a:off x="498474" y="1981200"/>
            <a:ext cx="7556313" cy="4587677"/>
          </a:xfrm>
        </p:spPr>
        <p:txBody>
          <a:bodyPr>
            <a:normAutofit/>
          </a:bodyPr>
          <a:lstStyle/>
          <a:p>
            <a:r>
              <a:rPr kumimoji="1" lang="en-US" altLang="ja-JP" sz="2800" dirty="0"/>
              <a:t>To be able to watch Anime/read manga/movie in Japanese and understand.</a:t>
            </a:r>
          </a:p>
          <a:p>
            <a:r>
              <a:rPr lang="en-US" altLang="ja-JP" sz="2800" dirty="0"/>
              <a:t>To be able to go to Japan and get around.</a:t>
            </a:r>
          </a:p>
          <a:p>
            <a:r>
              <a:rPr kumimoji="1" lang="en-US" altLang="ja-JP" sz="2800" dirty="0"/>
              <a:t>To be able to communicate better with Japanese students on campus</a:t>
            </a:r>
          </a:p>
          <a:p>
            <a:r>
              <a:rPr lang="en-US" altLang="ja-JP" sz="2800" dirty="0"/>
              <a:t>For future career </a:t>
            </a:r>
          </a:p>
          <a:p>
            <a:r>
              <a:rPr kumimoji="1" lang="en-US" altLang="ja-JP" sz="2800" dirty="0"/>
              <a:t>Not to be a monolingual/to try non-European language</a:t>
            </a:r>
          </a:p>
          <a:p>
            <a:pPr marL="0" indent="0">
              <a:buNone/>
            </a:pPr>
            <a:endParaRPr kumimoji="1" lang="ja-JP" altLang="en-US" sz="2800" dirty="0"/>
          </a:p>
        </p:txBody>
      </p:sp>
    </p:spTree>
    <p:extLst>
      <p:ext uri="{BB962C8B-B14F-4D97-AF65-F5344CB8AC3E}">
        <p14:creationId xmlns:p14="http://schemas.microsoft.com/office/powerpoint/2010/main" val="214443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Why ar</a:t>
            </a:r>
            <a:r>
              <a:rPr lang="en-US" altLang="ja-JP" dirty="0"/>
              <a:t>e you learning Japanese at XXX? </a:t>
            </a:r>
            <a:endParaRPr kumimoji="1" lang="ja-JP" altLang="en-US" dirty="0"/>
          </a:p>
        </p:txBody>
      </p:sp>
      <p:sp>
        <p:nvSpPr>
          <p:cNvPr id="3" name="Content Placeholder 2"/>
          <p:cNvSpPr>
            <a:spLocks noGrp="1"/>
          </p:cNvSpPr>
          <p:nvPr>
            <p:ph idx="1"/>
          </p:nvPr>
        </p:nvSpPr>
        <p:spPr/>
        <p:txBody>
          <a:bodyPr/>
          <a:lstStyle/>
          <a:p>
            <a:r>
              <a:rPr kumimoji="1" lang="en-US" altLang="ja-JP" sz="2800" dirty="0"/>
              <a:t>To be able to communicate using Japanese</a:t>
            </a:r>
          </a:p>
          <a:p>
            <a:pPr lvl="1"/>
            <a:r>
              <a:rPr lang="en-US" altLang="ja-JP" sz="2800" dirty="0"/>
              <a:t>Interpretive (reading, listening)</a:t>
            </a:r>
          </a:p>
          <a:p>
            <a:pPr lvl="1"/>
            <a:r>
              <a:rPr kumimoji="1" lang="en-US" altLang="ja-JP" sz="2800" dirty="0"/>
              <a:t>Presentational (writing, speaking)</a:t>
            </a:r>
          </a:p>
          <a:p>
            <a:pPr lvl="1"/>
            <a:r>
              <a:rPr lang="en-US" altLang="ja-JP" sz="2800" dirty="0"/>
              <a:t>Interpersonal communication</a:t>
            </a:r>
            <a:endParaRPr kumimoji="1" lang="ja-JP" altLang="en-US" sz="2800" dirty="0"/>
          </a:p>
        </p:txBody>
      </p:sp>
      <p:sp>
        <p:nvSpPr>
          <p:cNvPr id="5" name="Rectangle 4"/>
          <p:cNvSpPr/>
          <p:nvPr/>
        </p:nvSpPr>
        <p:spPr>
          <a:xfrm>
            <a:off x="912398" y="4204185"/>
            <a:ext cx="6966270" cy="10602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t>The class will give you the  opportunity to practice ALL skills!! </a:t>
            </a:r>
          </a:p>
        </p:txBody>
      </p:sp>
    </p:spTree>
    <p:extLst>
      <p:ext uri="{BB962C8B-B14F-4D97-AF65-F5344CB8AC3E}">
        <p14:creationId xmlns:p14="http://schemas.microsoft.com/office/powerpoint/2010/main" val="40348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Why ar</a:t>
            </a:r>
            <a:r>
              <a:rPr lang="en-US" altLang="ja-JP" dirty="0"/>
              <a:t>e you learning Japanese at XXX? </a:t>
            </a:r>
            <a:endParaRPr kumimoji="1" lang="ja-JP" altLang="en-US" dirty="0"/>
          </a:p>
        </p:txBody>
      </p:sp>
      <p:sp>
        <p:nvSpPr>
          <p:cNvPr id="3" name="Content Placeholder 2"/>
          <p:cNvSpPr>
            <a:spLocks noGrp="1"/>
          </p:cNvSpPr>
          <p:nvPr>
            <p:ph idx="1"/>
          </p:nvPr>
        </p:nvSpPr>
        <p:spPr/>
        <p:txBody>
          <a:bodyPr/>
          <a:lstStyle/>
          <a:p>
            <a:r>
              <a:rPr kumimoji="1" lang="en-US" altLang="ja-JP" sz="2800" dirty="0"/>
              <a:t>To be able to communicate using Japanese</a:t>
            </a:r>
          </a:p>
          <a:p>
            <a:pPr lvl="1"/>
            <a:r>
              <a:rPr lang="en-US" altLang="ja-JP" sz="2800" dirty="0"/>
              <a:t>Interpretive (reading, listening)</a:t>
            </a:r>
          </a:p>
          <a:p>
            <a:pPr lvl="1"/>
            <a:r>
              <a:rPr kumimoji="1" lang="en-US" altLang="ja-JP" sz="2800" dirty="0"/>
              <a:t>Presentational (writing, speaking)</a:t>
            </a:r>
          </a:p>
          <a:p>
            <a:pPr lvl="1"/>
            <a:r>
              <a:rPr lang="en-US" altLang="ja-JP" sz="2800" dirty="0">
                <a:solidFill>
                  <a:srgbClr val="FF0000"/>
                </a:solidFill>
              </a:rPr>
              <a:t>Interpersonal communication</a:t>
            </a:r>
            <a:endParaRPr kumimoji="1" lang="ja-JP" altLang="en-US" sz="2800" dirty="0">
              <a:solidFill>
                <a:srgbClr val="FF0000"/>
              </a:solidFill>
            </a:endParaRPr>
          </a:p>
        </p:txBody>
      </p:sp>
      <p:sp>
        <p:nvSpPr>
          <p:cNvPr id="5" name="Rectangle 4"/>
          <p:cNvSpPr/>
          <p:nvPr/>
        </p:nvSpPr>
        <p:spPr>
          <a:xfrm>
            <a:off x="912398" y="4204185"/>
            <a:ext cx="6966270" cy="10602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t>The class will give you the  opportunity to practice ALL skills!! </a:t>
            </a:r>
          </a:p>
        </p:txBody>
      </p:sp>
      <p:sp>
        <p:nvSpPr>
          <p:cNvPr id="4" name="Rectangle 3"/>
          <p:cNvSpPr/>
          <p:nvPr/>
        </p:nvSpPr>
        <p:spPr>
          <a:xfrm>
            <a:off x="271254" y="5511058"/>
            <a:ext cx="8618446" cy="1146596"/>
          </a:xfrm>
          <a:prstGeom prst="rect">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Most of you cannot practice outside of class </a:t>
            </a:r>
          </a:p>
          <a:p>
            <a:pPr algn="ctr"/>
            <a:r>
              <a:rPr lang="en-US" sz="2400" u="sng" dirty="0"/>
              <a:t>= We want to maximize your in-class practice time! </a:t>
            </a:r>
          </a:p>
        </p:txBody>
      </p:sp>
    </p:spTree>
    <p:extLst>
      <p:ext uri="{BB962C8B-B14F-4D97-AF65-F5344CB8AC3E}">
        <p14:creationId xmlns:p14="http://schemas.microsoft.com/office/powerpoint/2010/main" val="413980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92511"/>
            <a:ext cx="7556313" cy="1116106"/>
          </a:xfrm>
        </p:spPr>
        <p:txBody>
          <a:bodyPr/>
          <a:lstStyle/>
          <a:p>
            <a:r>
              <a:rPr kumimoji="1" lang="en-US" altLang="ja-JP" dirty="0"/>
              <a:t>Changes in Language Classrooms </a:t>
            </a:r>
            <a:endParaRPr kumimoji="1" lang="ja-JP" altLang="en-US"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338722293"/>
              </p:ext>
            </p:extLst>
          </p:nvPr>
        </p:nvGraphicFramePr>
        <p:xfrm>
          <a:off x="191556" y="924612"/>
          <a:ext cx="7863232" cy="5536380"/>
        </p:xfrm>
        <a:graphic>
          <a:graphicData uri="http://schemas.openxmlformats.org/drawingml/2006/table">
            <a:tbl>
              <a:tblPr firstRow="1" bandRow="1">
                <a:tableStyleId>{5C22544A-7EE6-4342-B048-85BDC9FD1C3A}</a:tableStyleId>
              </a:tblPr>
              <a:tblGrid>
                <a:gridCol w="3931616">
                  <a:extLst>
                    <a:ext uri="{9D8B030D-6E8A-4147-A177-3AD203B41FA5}">
                      <a16:colId xmlns:a16="http://schemas.microsoft.com/office/drawing/2014/main" val="20000"/>
                    </a:ext>
                  </a:extLst>
                </a:gridCol>
                <a:gridCol w="3931616">
                  <a:extLst>
                    <a:ext uri="{9D8B030D-6E8A-4147-A177-3AD203B41FA5}">
                      <a16:colId xmlns:a16="http://schemas.microsoft.com/office/drawing/2014/main" val="20001"/>
                    </a:ext>
                  </a:extLst>
                </a:gridCol>
              </a:tblGrid>
              <a:tr h="598620">
                <a:tc>
                  <a:txBody>
                    <a:bodyPr/>
                    <a:lstStyle/>
                    <a:p>
                      <a:r>
                        <a:rPr kumimoji="1" lang="en-US" altLang="ja-JP" dirty="0"/>
                        <a:t>In the past</a:t>
                      </a:r>
                      <a:endParaRPr kumimoji="1" lang="ja-JP" altLang="en-US" dirty="0"/>
                    </a:p>
                  </a:txBody>
                  <a:tcPr>
                    <a:solidFill>
                      <a:schemeClr val="bg2">
                        <a:lumMod val="75000"/>
                      </a:schemeClr>
                    </a:solidFill>
                  </a:tcPr>
                </a:tc>
                <a:tc>
                  <a:txBody>
                    <a:bodyPr/>
                    <a:lstStyle/>
                    <a:p>
                      <a:r>
                        <a:rPr kumimoji="1" lang="en-US" altLang="ja-JP" dirty="0"/>
                        <a:t>Today (21</a:t>
                      </a:r>
                      <a:r>
                        <a:rPr kumimoji="1" lang="en-US" altLang="ja-JP" baseline="30000" dirty="0"/>
                        <a:t>st</a:t>
                      </a:r>
                      <a:r>
                        <a:rPr kumimoji="1" lang="en-US" altLang="ja-JP" dirty="0"/>
                        <a:t> century</a:t>
                      </a:r>
                      <a:r>
                        <a:rPr kumimoji="1" lang="en-US" altLang="ja-JP" baseline="0" dirty="0"/>
                        <a:t> classroom)</a:t>
                      </a:r>
                      <a:endParaRPr kumimoji="1" lang="ja-JP" altLang="en-US" dirty="0"/>
                    </a:p>
                  </a:txBody>
                  <a:tcPr>
                    <a:solidFill>
                      <a:schemeClr val="accent2">
                        <a:lumMod val="50000"/>
                        <a:lumOff val="50000"/>
                      </a:schemeClr>
                    </a:solidFill>
                  </a:tcPr>
                </a:tc>
                <a:extLst>
                  <a:ext uri="{0D108BD9-81ED-4DB2-BD59-A6C34878D82A}">
                    <a16:rowId xmlns:a16="http://schemas.microsoft.com/office/drawing/2014/main" val="10000"/>
                  </a:ext>
                </a:extLst>
              </a:tr>
              <a:tr h="598620">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kumimoji="1" lang="en-US" altLang="ja-JP" dirty="0"/>
                        <a:t>Students learned about the language (grammar)	</a:t>
                      </a:r>
                    </a:p>
                  </a:txBody>
                  <a:tcPr/>
                </a:tc>
                <a:tc>
                  <a:txBody>
                    <a:bodyPr/>
                    <a:lstStyle/>
                    <a:p>
                      <a:pPr marL="285750" indent="-285750">
                        <a:buFont typeface="Arial"/>
                        <a:buChar char="•"/>
                      </a:pPr>
                      <a:r>
                        <a:rPr kumimoji="1" lang="en-US" altLang="ja-JP" dirty="0"/>
                        <a:t>Students learn to use the language</a:t>
                      </a:r>
                    </a:p>
                  </a:txBody>
                  <a:tcPr/>
                </a:tc>
                <a:extLst>
                  <a:ext uri="{0D108BD9-81ED-4DB2-BD59-A6C34878D82A}">
                    <a16:rowId xmlns:a16="http://schemas.microsoft.com/office/drawing/2014/main" val="10001"/>
                  </a:ext>
                </a:extLst>
              </a:tr>
              <a:tr h="598620">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altLang="ja-JP" dirty="0"/>
                        <a:t>Focused on isolated skills (listening, speaking, reading, and writing)</a:t>
                      </a:r>
                    </a:p>
                  </a:txBody>
                  <a:tcPr/>
                </a:tc>
                <a:tc>
                  <a:txBody>
                    <a:bodyPr/>
                    <a:lstStyle/>
                    <a:p>
                      <a:pPr marL="285750" indent="-285750">
                        <a:buFont typeface="Arial"/>
                        <a:buChar char="•"/>
                      </a:pPr>
                      <a:r>
                        <a:rPr lang="en-US" altLang="ja-JP" dirty="0"/>
                        <a:t>Focus on the three modes: Interpersonal, Interpretive, and presentational</a:t>
                      </a:r>
                    </a:p>
                  </a:txBody>
                  <a:tcPr/>
                </a:tc>
                <a:extLst>
                  <a:ext uri="{0D108BD9-81ED-4DB2-BD59-A6C34878D82A}">
                    <a16:rowId xmlns:a16="http://schemas.microsoft.com/office/drawing/2014/main" val="10002"/>
                  </a:ext>
                </a:extLst>
              </a:tr>
              <a:tr h="598620">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altLang="ja-JP" dirty="0"/>
                        <a:t>Teacher-centered class</a:t>
                      </a:r>
                    </a:p>
                    <a:p>
                      <a:pPr marL="285750" indent="-285750">
                        <a:buFont typeface="Arial"/>
                        <a:buChar char="•"/>
                      </a:pPr>
                      <a:endParaRPr kumimoji="1" lang="ja-JP" altLang="en-US" dirty="0"/>
                    </a:p>
                  </a:txBody>
                  <a:tcPr/>
                </a:tc>
                <a:tc>
                  <a:txBody>
                    <a:bodyPr/>
                    <a:lstStyle/>
                    <a:p>
                      <a:pPr marL="285750" indent="-285750">
                        <a:buFont typeface="Arial"/>
                        <a:buChar char="•"/>
                      </a:pPr>
                      <a:r>
                        <a:rPr lang="en-US" altLang="ja-JP" dirty="0"/>
                        <a:t>Learner-centered with teacher as facilitator/collaborator</a:t>
                      </a:r>
                    </a:p>
                  </a:txBody>
                  <a:tcPr/>
                </a:tc>
                <a:extLst>
                  <a:ext uri="{0D108BD9-81ED-4DB2-BD59-A6C34878D82A}">
                    <a16:rowId xmlns:a16="http://schemas.microsoft.com/office/drawing/2014/main" val="10003"/>
                  </a:ext>
                </a:extLst>
              </a:tr>
              <a:tr h="598620">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kumimoji="1" lang="en-US" altLang="ja-JP" dirty="0"/>
                        <a:t>Emphasis on teacher as presenter/lecturer</a:t>
                      </a:r>
                    </a:p>
                  </a:txBody>
                  <a:tcPr/>
                </a:tc>
                <a:tc>
                  <a:txBody>
                    <a:bodyPr/>
                    <a:lstStyle/>
                    <a:p>
                      <a:pPr marL="285750" indent="-285750">
                        <a:buFont typeface="Arial"/>
                        <a:buChar char="•"/>
                      </a:pPr>
                      <a:r>
                        <a:rPr lang="en-US" altLang="ja-JP" dirty="0"/>
                        <a:t>Emphasis on learner as “doer” and “creator”</a:t>
                      </a:r>
                    </a:p>
                  </a:txBody>
                  <a:tcPr/>
                </a:tc>
                <a:extLst>
                  <a:ext uri="{0D108BD9-81ED-4DB2-BD59-A6C34878D82A}">
                    <a16:rowId xmlns:a16="http://schemas.microsoft.com/office/drawing/2014/main" val="10004"/>
                  </a:ext>
                </a:extLst>
              </a:tr>
              <a:tr h="598620">
                <a:tc>
                  <a:txBody>
                    <a:bodyPr/>
                    <a:lstStyle/>
                    <a:p>
                      <a:pPr marL="285750" indent="-285750">
                        <a:buFont typeface="Arial"/>
                        <a:buChar char="•"/>
                      </a:pPr>
                      <a:r>
                        <a:rPr lang="en-US" altLang="ja-JP" dirty="0"/>
                        <a:t>Only the teacher knows criteria for grading</a:t>
                      </a:r>
                      <a:endParaRPr kumimoji="1" lang="ja-JP" altLang="en-US" dirty="0"/>
                    </a:p>
                  </a:txBody>
                  <a:tcPr/>
                </a:tc>
                <a:tc>
                  <a:txBody>
                    <a:bodyPr/>
                    <a:lstStyle/>
                    <a:p>
                      <a:pPr marL="285750" indent="-285750">
                        <a:buFont typeface="Arial"/>
                        <a:buChar char="•"/>
                      </a:pPr>
                      <a:r>
                        <a:rPr kumimoji="1" lang="en-US" altLang="ja-JP" dirty="0"/>
                        <a:t>Students know and understand criteria on how they will be assessed by reviewing the task rubric</a:t>
                      </a:r>
                    </a:p>
                  </a:txBody>
                  <a:tcPr/>
                </a:tc>
                <a:extLst>
                  <a:ext uri="{0D108BD9-81ED-4DB2-BD59-A6C34878D82A}">
                    <a16:rowId xmlns:a16="http://schemas.microsoft.com/office/drawing/2014/main" val="10005"/>
                  </a:ext>
                </a:extLst>
              </a:tr>
              <a:tr h="598620">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kumimoji="1" lang="en-US" altLang="ja-JP" dirty="0"/>
                        <a:t>Students “turn in” work only for the teacher</a:t>
                      </a:r>
                      <a:endParaRPr kumimoji="1" lang="ja-JP" altLang="en-US"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altLang="ja-JP" dirty="0"/>
                        <a:t>Learners create to “share and publish” to audiences more than just the teacher.</a:t>
                      </a:r>
                      <a:endParaRPr kumimoji="1" lang="ja-JP" alt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9167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Flipped Class</a:t>
            </a:r>
            <a:endParaRPr kumimoji="1" lang="ja-JP" altLang="en-US" dirty="0"/>
          </a:p>
        </p:txBody>
      </p:sp>
      <p:sp>
        <p:nvSpPr>
          <p:cNvPr id="3" name="Content Placeholder 2"/>
          <p:cNvSpPr>
            <a:spLocks noGrp="1"/>
          </p:cNvSpPr>
          <p:nvPr>
            <p:ph idx="1"/>
          </p:nvPr>
        </p:nvSpPr>
        <p:spPr>
          <a:xfrm>
            <a:off x="498474" y="1284817"/>
            <a:ext cx="7556313" cy="4144963"/>
          </a:xfrm>
        </p:spPr>
        <p:txBody>
          <a:bodyPr/>
          <a:lstStyle/>
          <a:p>
            <a:r>
              <a:rPr lang="en-US" altLang="ja-JP" dirty="0"/>
              <a:t>http://</a:t>
            </a:r>
            <a:r>
              <a:rPr lang="en-US" altLang="ja-JP" dirty="0" err="1"/>
              <a:t>ctl.utexas.edu</a:t>
            </a:r>
            <a:r>
              <a:rPr lang="en-US" altLang="ja-JP" dirty="0"/>
              <a:t>/teaching/flipping-a-class</a:t>
            </a:r>
            <a:endParaRPr kumimoji="1" lang="ja-JP" altLang="en-US" dirty="0"/>
          </a:p>
        </p:txBody>
      </p:sp>
      <p:pic>
        <p:nvPicPr>
          <p:cNvPr id="4" name="Picture 3"/>
          <p:cNvPicPr>
            <a:picLocks noChangeAspect="1"/>
          </p:cNvPicPr>
          <p:nvPr/>
        </p:nvPicPr>
        <p:blipFill>
          <a:blip r:embed="rId3"/>
          <a:stretch>
            <a:fillRect/>
          </a:stretch>
        </p:blipFill>
        <p:spPr>
          <a:xfrm>
            <a:off x="498474" y="1936749"/>
            <a:ext cx="7874000" cy="4432300"/>
          </a:xfrm>
          <a:prstGeom prst="rect">
            <a:avLst/>
          </a:prstGeom>
        </p:spPr>
      </p:pic>
    </p:spTree>
    <p:extLst>
      <p:ext uri="{BB962C8B-B14F-4D97-AF65-F5344CB8AC3E}">
        <p14:creationId xmlns:p14="http://schemas.microsoft.com/office/powerpoint/2010/main" val="2980942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Semester Flow</a:t>
            </a:r>
            <a:endParaRPr kumimoji="1" lang="ja-JP" altLang="en-US" dirty="0"/>
          </a:p>
        </p:txBody>
      </p:sp>
      <p:graphicFrame>
        <p:nvGraphicFramePr>
          <p:cNvPr id="3" name="Diagram 2"/>
          <p:cNvGraphicFramePr/>
          <p:nvPr>
            <p:extLst>
              <p:ext uri="{D42A27DB-BD31-4B8C-83A1-F6EECF244321}">
                <p14:modId xmlns:p14="http://schemas.microsoft.com/office/powerpoint/2010/main" val="2875900282"/>
              </p:ext>
            </p:extLst>
          </p:nvPr>
        </p:nvGraphicFramePr>
        <p:xfrm>
          <a:off x="645583" y="1105820"/>
          <a:ext cx="8036972" cy="54069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2578315680"/>
              </p:ext>
            </p:extLst>
          </p:nvPr>
        </p:nvGraphicFramePr>
        <p:xfrm>
          <a:off x="1321155" y="3782763"/>
          <a:ext cx="6921500" cy="151341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Rounded Rectangle 4"/>
          <p:cNvSpPr/>
          <p:nvPr/>
        </p:nvSpPr>
        <p:spPr>
          <a:xfrm>
            <a:off x="1161675" y="5423128"/>
            <a:ext cx="6737550" cy="1204093"/>
          </a:xfrm>
          <a:prstGeom prst="rect">
            <a:avLst/>
          </a:prstGeom>
          <a:solidFill>
            <a:schemeClr val="accent4">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en-US" altLang="ja-JP" sz="2400" kern="1200" dirty="0"/>
              <a:t>Google Sites Project</a:t>
            </a:r>
          </a:p>
          <a:p>
            <a:pPr lvl="0" algn="l" defTabSz="1066800">
              <a:lnSpc>
                <a:spcPct val="90000"/>
              </a:lnSpc>
              <a:spcBef>
                <a:spcPct val="0"/>
              </a:spcBef>
              <a:spcAft>
                <a:spcPct val="35000"/>
              </a:spcAft>
            </a:pPr>
            <a:r>
              <a:rPr kumimoji="1" lang="en-US" altLang="ja-JP" sz="2400" kern="1200" dirty="0"/>
              <a:t>Writing &amp; Oral Presentation</a:t>
            </a:r>
          </a:p>
        </p:txBody>
      </p:sp>
    </p:spTree>
    <p:extLst>
      <p:ext uri="{BB962C8B-B14F-4D97-AF65-F5344CB8AC3E}">
        <p14:creationId xmlns:p14="http://schemas.microsoft.com/office/powerpoint/2010/main" val="2544989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Keys to successful learning in Japanese class at XXX</a:t>
            </a:r>
            <a:endParaRPr kumimoji="1" lang="ja-JP" altLang="en-US" dirty="0"/>
          </a:p>
        </p:txBody>
      </p:sp>
      <p:sp>
        <p:nvSpPr>
          <p:cNvPr id="3" name="Content Placeholder 2"/>
          <p:cNvSpPr>
            <a:spLocks noGrp="1"/>
          </p:cNvSpPr>
          <p:nvPr>
            <p:ph idx="1"/>
          </p:nvPr>
        </p:nvSpPr>
        <p:spPr>
          <a:xfrm>
            <a:off x="498474" y="1981200"/>
            <a:ext cx="8287444" cy="4724400"/>
          </a:xfrm>
        </p:spPr>
        <p:txBody>
          <a:bodyPr>
            <a:normAutofit/>
          </a:bodyPr>
          <a:lstStyle/>
          <a:p>
            <a:r>
              <a:rPr kumimoji="1" lang="en-US" altLang="ja-JP" sz="2800" dirty="0"/>
              <a:t>Remember that you are responsible for your own learning.</a:t>
            </a:r>
          </a:p>
          <a:p>
            <a:r>
              <a:rPr kumimoji="1" lang="en-US" altLang="ja-JP" sz="2800" dirty="0"/>
              <a:t>Make sure to watch grammar videos, take the quiz and bring questions. Do your after-class homework.</a:t>
            </a:r>
          </a:p>
          <a:p>
            <a:r>
              <a:rPr lang="en-US" altLang="ja-JP" sz="2800" dirty="0"/>
              <a:t>You improve your skills to apply knowledge by practicing on application. = actively participate in class activities. This is where you get to practice before you use it in real world! </a:t>
            </a:r>
          </a:p>
          <a:p>
            <a:endParaRPr kumimoji="1" lang="ja-JP" altLang="en-US" sz="2800" dirty="0"/>
          </a:p>
        </p:txBody>
      </p:sp>
    </p:spTree>
    <p:extLst>
      <p:ext uri="{BB962C8B-B14F-4D97-AF65-F5344CB8AC3E}">
        <p14:creationId xmlns:p14="http://schemas.microsoft.com/office/powerpoint/2010/main" val="4017240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Keys to successful learning in Japanese class at XXX</a:t>
            </a:r>
            <a:endParaRPr kumimoji="1" lang="ja-JP" altLang="en-US" dirty="0"/>
          </a:p>
        </p:txBody>
      </p:sp>
      <p:sp>
        <p:nvSpPr>
          <p:cNvPr id="3" name="Content Placeholder 2"/>
          <p:cNvSpPr>
            <a:spLocks noGrp="1"/>
          </p:cNvSpPr>
          <p:nvPr>
            <p:ph idx="1"/>
          </p:nvPr>
        </p:nvSpPr>
        <p:spPr>
          <a:xfrm>
            <a:off x="498474" y="1981200"/>
            <a:ext cx="8287444" cy="4724400"/>
          </a:xfrm>
        </p:spPr>
        <p:txBody>
          <a:bodyPr>
            <a:normAutofit/>
          </a:bodyPr>
          <a:lstStyle/>
          <a:p>
            <a:r>
              <a:rPr kumimoji="1" lang="en-US" altLang="ja-JP" sz="2800" dirty="0"/>
              <a:t>Use as much Japanese as possible in class. </a:t>
            </a:r>
          </a:p>
          <a:p>
            <a:r>
              <a:rPr lang="en-US" altLang="ja-JP" sz="2800" dirty="0"/>
              <a:t>Study/review every day and maximize productivity in class (JPN is a Group IV language: 480 hours will get you somewhere between Novice – Intermediate… JPN111 at UNR=50 contact hours)</a:t>
            </a:r>
          </a:p>
        </p:txBody>
      </p:sp>
    </p:spTree>
    <p:extLst>
      <p:ext uri="{BB962C8B-B14F-4D97-AF65-F5344CB8AC3E}">
        <p14:creationId xmlns:p14="http://schemas.microsoft.com/office/powerpoint/2010/main" val="1745776982"/>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618</TotalTime>
  <Words>812</Words>
  <Application>Microsoft Macintosh PowerPoint</Application>
  <PresentationFormat>On-screen Show (4:3)</PresentationFormat>
  <Paragraphs>88</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ゴシック</vt:lpstr>
      <vt:lpstr>ＭＳ Ｐゴシック</vt:lpstr>
      <vt:lpstr>Arial</vt:lpstr>
      <vt:lpstr>Calibri</vt:lpstr>
      <vt:lpstr>Rockwell</vt:lpstr>
      <vt:lpstr>Wingdings</vt:lpstr>
      <vt:lpstr>Advantage</vt:lpstr>
      <vt:lpstr>Japanese 111 </vt:lpstr>
      <vt:lpstr>Why are you learning Japanese at XXX? </vt:lpstr>
      <vt:lpstr>Why are you learning Japanese at XXX? </vt:lpstr>
      <vt:lpstr>Why are you learning Japanese at XXX? </vt:lpstr>
      <vt:lpstr>Changes in Language Classrooms </vt:lpstr>
      <vt:lpstr>Flipped Class</vt:lpstr>
      <vt:lpstr>Semester Flow</vt:lpstr>
      <vt:lpstr>Keys to successful learning in Japanese class at XXX</vt:lpstr>
      <vt:lpstr>Keys to successful learning in Japanese class at XXX</vt:lpstr>
      <vt:lpstr>PowerPoint Presentation</vt:lpstr>
      <vt:lpstr>Flow of a class (50min)</vt:lpstr>
    </vt:vector>
  </TitlesOfParts>
  <Company>University of Nevada Reno</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Japanese 111 </dc:title>
  <dc:creator>Yoshie Kadowaki</dc:creator>
  <cp:lastModifiedBy>Yoshie Kadowaki</cp:lastModifiedBy>
  <cp:revision>36</cp:revision>
  <dcterms:created xsi:type="dcterms:W3CDTF">2015-06-18T23:19:26Z</dcterms:created>
  <dcterms:modified xsi:type="dcterms:W3CDTF">2018-08-08T20:12:10Z</dcterms:modified>
</cp:coreProperties>
</file>